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17375E"/>
    <a:srgbClr val="385D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54" autoAdjust="0"/>
    <p:restoredTop sz="94660"/>
  </p:normalViewPr>
  <p:slideViewPr>
    <p:cSldViewPr snapToGrid="0">
      <p:cViewPr>
        <p:scale>
          <a:sx n="90" d="100"/>
          <a:sy n="90" d="100"/>
        </p:scale>
        <p:origin x="-46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plotArea>
      <c:layout>
        <c:manualLayout>
          <c:layoutTarget val="inner"/>
          <c:xMode val="edge"/>
          <c:yMode val="edge"/>
          <c:x val="0.4017102724079325"/>
          <c:y val="0"/>
          <c:w val="0.5982897275920671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</c:spPr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Дошкольные учреждения</c:v>
                </c:pt>
                <c:pt idx="1">
                  <c:v>Общеобразовательные учреждения</c:v>
                </c:pt>
                <c:pt idx="2">
                  <c:v>Специальные (коррекционные) образовательные учреждения</c:v>
                </c:pt>
                <c:pt idx="3">
                  <c:v>Учреждения дополнительного образования детей</c:v>
                </c:pt>
                <c:pt idx="4">
                  <c:v>Учреждения дополнительного профессионального образования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</c:v>
                </c:pt>
                <c:pt idx="1">
                  <c:v>5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axId val="75916800"/>
        <c:axId val="75918336"/>
      </c:barChart>
      <c:catAx>
        <c:axId val="75916800"/>
        <c:scaling>
          <c:orientation val="maxMin"/>
        </c:scaling>
        <c:axPos val="l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75918336"/>
        <c:crosses val="autoZero"/>
        <c:auto val="1"/>
        <c:lblAlgn val="ctr"/>
        <c:lblOffset val="100"/>
      </c:catAx>
      <c:valAx>
        <c:axId val="75918336"/>
        <c:scaling>
          <c:orientation val="minMax"/>
        </c:scaling>
        <c:delete val="1"/>
        <c:axPos val="t"/>
        <c:majorGridlines/>
        <c:numFmt formatCode="General" sourceLinked="1"/>
        <c:tickLblPos val="nextTo"/>
        <c:crossAx val="759168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plotArea>
      <c:layout>
        <c:manualLayout>
          <c:layoutTarget val="inner"/>
          <c:xMode val="edge"/>
          <c:yMode val="edge"/>
          <c:x val="2.79815043100918E-2"/>
          <c:y val="0"/>
          <c:w val="0.97201849568990861"/>
          <c:h val="0.772977381122252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2010-2011</c:v>
                </c:pt>
              </c:strCache>
            </c:strRef>
          </c:tx>
          <c:dLbls>
            <c:dLbl>
              <c:idx val="0"/>
              <c:layout>
                <c:manualLayout>
                  <c:x val="5.4350280189833945E-3"/>
                  <c:y val="-4.3931905546403084E-3"/>
                </c:manualLayout>
              </c:layout>
              <c:showVal val="1"/>
            </c:dLbl>
            <c:dLbl>
              <c:idx val="1"/>
              <c:layout>
                <c:manualLayout>
                  <c:x val="-1.0560740911328161E-3"/>
                  <c:y val="1.552318316058931E-3"/>
                </c:manualLayout>
              </c:layout>
              <c:showVal val="1"/>
            </c:dLbl>
            <c:dLbl>
              <c:idx val="2"/>
              <c:layout>
                <c:manualLayout>
                  <c:x val="-7.3919541942679809E-4"/>
                  <c:y val="-8.9714485854013319E-4"/>
                </c:manualLayout>
              </c:layout>
              <c:showVal val="1"/>
            </c:dLbl>
            <c:dLbl>
              <c:idx val="3"/>
              <c:layout>
                <c:manualLayout>
                  <c:x val="6.3506685270729888E-3"/>
                  <c:y val="-6.5897858319604614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entury Schoolbook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высшая  категория</c:v>
                </c:pt>
                <c:pt idx="1">
                  <c:v>первая  категория</c:v>
                </c:pt>
                <c:pt idx="2">
                  <c:v>вторая категория</c:v>
                </c:pt>
                <c:pt idx="3">
                  <c:v>соответствие занимаемой должности</c:v>
                </c:pt>
                <c:pt idx="4">
                  <c:v>неатестованые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0.10800000000000012</c:v>
                </c:pt>
                <c:pt idx="1">
                  <c:v>0.34200000000000008</c:v>
                </c:pt>
                <c:pt idx="2">
                  <c:v>0.38600000000000073</c:v>
                </c:pt>
                <c:pt idx="4">
                  <c:v>0.16400000000000001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2011-2012</c:v>
                </c:pt>
              </c:strCache>
            </c:strRef>
          </c:tx>
          <c:spPr>
            <a:solidFill>
              <a:srgbClr val="800000"/>
            </a:solidFill>
          </c:spPr>
          <c:dLbls>
            <c:dLbl>
              <c:idx val="0"/>
              <c:layout>
                <c:manualLayout>
                  <c:x val="7.1684345042152655E-3"/>
                  <c:y val="-2.1965952773201612E-3"/>
                </c:manualLayout>
              </c:layout>
              <c:showVal val="1"/>
            </c:dLbl>
            <c:dLbl>
              <c:idx val="1"/>
              <c:layout>
                <c:manualLayout>
                  <c:x val="8.6021214050583175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8.6021214050583175E-3"/>
                  <c:y val="4.3931905546403084E-3"/>
                </c:manualLayout>
              </c:layout>
              <c:showVal val="1"/>
            </c:dLbl>
            <c:dLbl>
              <c:idx val="4"/>
              <c:layout>
                <c:manualLayout>
                  <c:x val="1.0035808305901377E-2"/>
                  <c:y val="2.1965952773201612E-3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rgbClr val="000066"/>
                    </a:solidFill>
                    <a:latin typeface="Century Schoolbook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высшая  категория</c:v>
                </c:pt>
                <c:pt idx="1">
                  <c:v>первая  категория</c:v>
                </c:pt>
                <c:pt idx="2">
                  <c:v>вторая категория</c:v>
                </c:pt>
                <c:pt idx="3">
                  <c:v>соответствие занимаемой должности</c:v>
                </c:pt>
                <c:pt idx="4">
                  <c:v>неатестованые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0.10700000000000012</c:v>
                </c:pt>
                <c:pt idx="1">
                  <c:v>0.32600000000000073</c:v>
                </c:pt>
                <c:pt idx="2">
                  <c:v>0.27800000000000002</c:v>
                </c:pt>
                <c:pt idx="3">
                  <c:v>0.10500000000000002</c:v>
                </c:pt>
                <c:pt idx="4">
                  <c:v>0.18300000000000033</c:v>
                </c:pt>
              </c:numCache>
            </c:numRef>
          </c:val>
        </c:ser>
        <c:gapWidth val="100"/>
        <c:axId val="95997952"/>
        <c:axId val="95992064"/>
      </c:barChart>
      <c:valAx>
        <c:axId val="95992064"/>
        <c:scaling>
          <c:orientation val="minMax"/>
        </c:scaling>
        <c:delete val="1"/>
        <c:axPos val="l"/>
        <c:majorGridlines/>
        <c:numFmt formatCode="0.0%" sourceLinked="1"/>
        <c:tickLblPos val="nextTo"/>
        <c:crossAx val="95997952"/>
        <c:crosses val="autoZero"/>
        <c:crossBetween val="between"/>
      </c:valAx>
      <c:catAx>
        <c:axId val="9599795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Century Schoolbook" pitchFamily="18" charset="0"/>
              </a:defRPr>
            </a:pPr>
            <a:endParaRPr lang="ru-RU"/>
          </a:p>
        </c:txPr>
        <c:crossAx val="95992064"/>
        <c:crosses val="autoZero"/>
        <c:auto val="1"/>
        <c:lblAlgn val="ctr"/>
        <c:lblOffset val="100"/>
      </c:catAx>
    </c:plotArea>
    <c:legend>
      <c:legendPos val="t"/>
      <c:layout>
        <c:manualLayout>
          <c:xMode val="edge"/>
          <c:yMode val="edge"/>
          <c:x val="0.57984574883611761"/>
          <c:y val="8.7863811092806204E-3"/>
          <c:w val="0.37095564827483524"/>
          <c:h val="5.941219456299443E-2"/>
        </c:manualLayout>
      </c:layout>
      <c:txPr>
        <a:bodyPr/>
        <a:lstStyle/>
        <a:p>
          <a:pPr>
            <a:defRPr b="1">
              <a:latin typeface="Century Schoolbook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0.11</c:v>
                </c:pt>
                <c:pt idx="1">
                  <c:v>0.45</c:v>
                </c:pt>
                <c:pt idx="2">
                  <c:v>0.83000000000000063</c:v>
                </c:pt>
                <c:pt idx="3">
                  <c:v>0.9</c:v>
                </c:pt>
              </c:numCache>
            </c:numRef>
          </c:val>
        </c:ser>
        <c:axId val="96215808"/>
        <c:axId val="96217344"/>
      </c:barChart>
      <c:catAx>
        <c:axId val="96215808"/>
        <c:scaling>
          <c:orientation val="minMax"/>
        </c:scaling>
        <c:axPos val="b"/>
        <c:numFmt formatCode="General" sourceLinked="1"/>
        <c:tickLblPos val="nextTo"/>
        <c:crossAx val="96217344"/>
        <c:crosses val="autoZero"/>
        <c:auto val="1"/>
        <c:lblAlgn val="ctr"/>
        <c:lblOffset val="100"/>
      </c:catAx>
      <c:valAx>
        <c:axId val="96217344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962158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2.3611111111111194E-2"/>
          <c:y val="3.5424693336275702E-2"/>
          <c:w val="0.93718514873140857"/>
          <c:h val="0.650259088863371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2010-2011 учебный год</c:v>
                </c:pt>
              </c:strCache>
            </c:strRef>
          </c:tx>
          <c:dLbls>
            <c:dLbl>
              <c:idx val="1"/>
              <c:layout>
                <c:manualLayout>
                  <c:x val="-7.1684345042152655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2.8226159230096189E-3"/>
                  <c:y val="-1.057906177847189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entury Schoolbook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г.Кудымкар</c:v>
                </c:pt>
                <c:pt idx="1">
                  <c:v>Кудымкарский</c:v>
                </c:pt>
                <c:pt idx="2">
                  <c:v>Юсьвинский</c:v>
                </c:pt>
                <c:pt idx="3">
                  <c:v>Юрлинский</c:v>
                </c:pt>
                <c:pt idx="4">
                  <c:v>Кочевский</c:v>
                </c:pt>
                <c:pt idx="5">
                  <c:v>Косинский</c:v>
                </c:pt>
                <c:pt idx="6">
                  <c:v>Гайнский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45.6</c:v>
                </c:pt>
                <c:pt idx="1">
                  <c:v>40.300000000000004</c:v>
                </c:pt>
                <c:pt idx="2">
                  <c:v>39.6</c:v>
                </c:pt>
                <c:pt idx="3">
                  <c:v>36.1</c:v>
                </c:pt>
                <c:pt idx="4">
                  <c:v>39.349999999999994</c:v>
                </c:pt>
                <c:pt idx="5">
                  <c:v>45.86</c:v>
                </c:pt>
                <c:pt idx="6">
                  <c:v>42.3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2011-2012 учебный год</c:v>
                </c:pt>
              </c:strCache>
            </c:strRef>
          </c:tx>
          <c:dLbls>
            <c:dLbl>
              <c:idx val="1"/>
              <c:layout>
                <c:manualLayout>
                  <c:x val="1.0035808305901377E-2"/>
                  <c:y val="-3.1372458604411395E-2"/>
                </c:manualLayout>
              </c:layout>
              <c:showVal val="1"/>
            </c:dLbl>
            <c:dLbl>
              <c:idx val="5"/>
              <c:layout>
                <c:manualLayout>
                  <c:x val="1.2903182107587481E-2"/>
                  <c:y val="2.3006469643234988E-2"/>
                </c:manualLayout>
              </c:layout>
              <c:showVal val="1"/>
            </c:dLbl>
            <c:dLbl>
              <c:idx val="6"/>
              <c:layout>
                <c:manualLayout>
                  <c:x val="-1.4336869008430568E-3"/>
                  <c:y val="-2.3006469643234988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rgbClr val="000066"/>
                    </a:solidFill>
                    <a:latin typeface="Century Schoolbook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г.Кудымкар</c:v>
                </c:pt>
                <c:pt idx="1">
                  <c:v>Кудымкарский</c:v>
                </c:pt>
                <c:pt idx="2">
                  <c:v>Юсьвинский</c:v>
                </c:pt>
                <c:pt idx="3">
                  <c:v>Юрлинский</c:v>
                </c:pt>
                <c:pt idx="4">
                  <c:v>Кочевский</c:v>
                </c:pt>
                <c:pt idx="5">
                  <c:v>Косинский</c:v>
                </c:pt>
                <c:pt idx="6">
                  <c:v>Гайнский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47.7</c:v>
                </c:pt>
                <c:pt idx="1">
                  <c:v>40.700000000000003</c:v>
                </c:pt>
                <c:pt idx="2">
                  <c:v>43.9</c:v>
                </c:pt>
                <c:pt idx="3">
                  <c:v>42.6</c:v>
                </c:pt>
                <c:pt idx="4">
                  <c:v>42.75</c:v>
                </c:pt>
                <c:pt idx="5">
                  <c:v>43.55</c:v>
                </c:pt>
                <c:pt idx="6">
                  <c:v>44.6</c:v>
                </c:pt>
              </c:numCache>
            </c:numRef>
          </c:val>
        </c:ser>
        <c:axId val="96248576"/>
        <c:axId val="96250112"/>
      </c:barChart>
      <c:catAx>
        <c:axId val="9624857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600" b="1">
                <a:latin typeface="Century Schoolbook" pitchFamily="18" charset="0"/>
              </a:defRPr>
            </a:pPr>
            <a:endParaRPr lang="ru-RU"/>
          </a:p>
        </c:txPr>
        <c:crossAx val="96250112"/>
        <c:crosses val="autoZero"/>
        <c:auto val="1"/>
        <c:lblAlgn val="ctr"/>
        <c:lblOffset val="100"/>
      </c:catAx>
      <c:valAx>
        <c:axId val="9625011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96248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559869252454961"/>
          <c:y val="1.4212288799653381E-3"/>
          <c:w val="0.34440130747545528"/>
          <c:h val="0.10444229073293806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3.3347147396049201E-2"/>
          <c:y val="3.8566195559493359E-2"/>
          <c:w val="0.96104848736013471"/>
          <c:h val="0.603036836210959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2010-2011 учебный год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1.3179571663920971E-2"/>
                </c:manualLayout>
              </c:layout>
              <c:showVal val="1"/>
            </c:dLbl>
            <c:dLbl>
              <c:idx val="2"/>
              <c:layout>
                <c:manualLayout>
                  <c:x val="-1.1695906432748536E-2"/>
                  <c:y val="1.0982976386600781E-2"/>
                </c:manualLayout>
              </c:layout>
              <c:showVal val="1"/>
            </c:dLbl>
            <c:dLbl>
              <c:idx val="4"/>
              <c:layout>
                <c:manualLayout>
                  <c:x val="-4.3859649122807015E-3"/>
                  <c:y val="1.5376166941241077E-2"/>
                </c:manualLayout>
              </c:layout>
              <c:showVal val="1"/>
            </c:dLbl>
            <c:dLbl>
              <c:idx val="5"/>
              <c:layout>
                <c:manualLayout>
                  <c:x val="-1.4619883040935711E-3"/>
                  <c:y val="1.3179571663920971E-2"/>
                </c:manualLayout>
              </c:layout>
              <c:showVal val="1"/>
            </c:dLbl>
            <c:dLbl>
              <c:idx val="6"/>
              <c:layout>
                <c:manualLayout>
                  <c:x val="-8.771929824561403E-3"/>
                  <c:y val="-2.1965952773201612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entury Schoolbook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г.Кудымкар</c:v>
                </c:pt>
                <c:pt idx="1">
                  <c:v>Кудымкарский</c:v>
                </c:pt>
                <c:pt idx="2">
                  <c:v>Юсьвинский</c:v>
                </c:pt>
                <c:pt idx="3">
                  <c:v>Юрлинский</c:v>
                </c:pt>
                <c:pt idx="4">
                  <c:v>Кочевский</c:v>
                </c:pt>
                <c:pt idx="5">
                  <c:v>Косинский</c:v>
                </c:pt>
                <c:pt idx="6">
                  <c:v>Гайнский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58</c:v>
                </c:pt>
                <c:pt idx="1">
                  <c:v>53.2</c:v>
                </c:pt>
                <c:pt idx="2">
                  <c:v>43.8</c:v>
                </c:pt>
                <c:pt idx="3">
                  <c:v>22.01</c:v>
                </c:pt>
                <c:pt idx="4">
                  <c:v>50</c:v>
                </c:pt>
                <c:pt idx="5" formatCode="0.0">
                  <c:v>53.93</c:v>
                </c:pt>
                <c:pt idx="6" formatCode="0.0">
                  <c:v>43.379999999999995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2011-2012 учебный год</c:v>
                </c:pt>
              </c:strCache>
            </c:strRef>
          </c:tx>
          <c:dLbls>
            <c:dLbl>
              <c:idx val="0"/>
              <c:layout>
                <c:manualLayout>
                  <c:x val="5.8479532163742704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461988304093568E-2"/>
                  <c:y val="-2.0135224104941264E-17"/>
                </c:manualLayout>
              </c:layout>
              <c:showVal val="1"/>
            </c:dLbl>
            <c:dLbl>
              <c:idx val="3"/>
              <c:layout>
                <c:manualLayout>
                  <c:x val="1.6081871345029339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8.771929824561403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8.771929824561403E-3"/>
                  <c:y val="0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rgbClr val="000066"/>
                    </a:solidFill>
                    <a:latin typeface="Century Schoolbook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г.Кудымкар</c:v>
                </c:pt>
                <c:pt idx="1">
                  <c:v>Кудымкарский</c:v>
                </c:pt>
                <c:pt idx="2">
                  <c:v>Юсьвинский</c:v>
                </c:pt>
                <c:pt idx="3">
                  <c:v>Юрлинский</c:v>
                </c:pt>
                <c:pt idx="4">
                  <c:v>Кочевский</c:v>
                </c:pt>
                <c:pt idx="5">
                  <c:v>Косинский</c:v>
                </c:pt>
                <c:pt idx="6">
                  <c:v>Гайнский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56.9</c:v>
                </c:pt>
                <c:pt idx="1">
                  <c:v>51.1</c:v>
                </c:pt>
                <c:pt idx="2">
                  <c:v>51.2</c:v>
                </c:pt>
                <c:pt idx="3">
                  <c:v>19.399999999999999</c:v>
                </c:pt>
                <c:pt idx="4">
                  <c:v>50.7</c:v>
                </c:pt>
                <c:pt idx="5" formatCode="0.0">
                  <c:v>55.15</c:v>
                </c:pt>
                <c:pt idx="6" formatCode="0.0">
                  <c:v>50.63</c:v>
                </c:pt>
              </c:numCache>
            </c:numRef>
          </c:val>
        </c:ser>
        <c:axId val="96116096"/>
        <c:axId val="96138368"/>
      </c:barChart>
      <c:catAx>
        <c:axId val="9611609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600" b="1">
                <a:latin typeface="Century Schoolbook" pitchFamily="18" charset="0"/>
              </a:defRPr>
            </a:pPr>
            <a:endParaRPr lang="ru-RU"/>
          </a:p>
        </c:txPr>
        <c:crossAx val="96138368"/>
        <c:crosses val="autoZero"/>
        <c:auto val="1"/>
        <c:lblAlgn val="ctr"/>
        <c:lblOffset val="100"/>
      </c:catAx>
      <c:valAx>
        <c:axId val="9613836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96116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5087949532624283"/>
          <c:y val="0"/>
          <c:w val="0.51783407008334481"/>
          <c:h val="9.5559669747700179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5.3779853425269752E-2"/>
          <c:y val="6.9938668088664988E-2"/>
          <c:w val="0.94622014657473064"/>
          <c:h val="0.5533766476302022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2010-2011 уч.г.</c:v>
                </c:pt>
              </c:strCache>
            </c:strRef>
          </c:tx>
          <c:dLbls>
            <c:dLbl>
              <c:idx val="0"/>
              <c:layout>
                <c:manualLayout>
                  <c:x val="-2.0071616611802835E-2"/>
                  <c:y val="1.1543981113683358E-2"/>
                </c:manualLayout>
              </c:layout>
              <c:showVal val="1"/>
            </c:dLbl>
            <c:dLbl>
              <c:idx val="1"/>
              <c:layout>
                <c:manualLayout>
                  <c:x val="-1.0035808305901377E-2"/>
                  <c:y val="-2.1163720889976693E-17"/>
                </c:manualLayout>
              </c:layout>
              <c:showVal val="1"/>
            </c:dLbl>
            <c:dLbl>
              <c:idx val="2"/>
              <c:layout>
                <c:manualLayout>
                  <c:x val="-1.5770555909273603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1.4336869008430541E-2"/>
                  <c:y val="-2.3087962227366717E-3"/>
                </c:manualLayout>
              </c:layout>
              <c:showVal val="1"/>
            </c:dLbl>
            <c:dLbl>
              <c:idx val="4"/>
              <c:layout>
                <c:manualLayout>
                  <c:x val="-1.2903182107587481E-2"/>
                  <c:y val="6.9263886682099634E-3"/>
                </c:manualLayout>
              </c:layout>
              <c:showVal val="1"/>
            </c:dLbl>
            <c:dLbl>
              <c:idx val="5"/>
              <c:layout>
                <c:manualLayout>
                  <c:x val="-1.0035808305901377E-2"/>
                  <c:y val="-2.3087962227366717E-3"/>
                </c:manualLayout>
              </c:layout>
              <c:showVal val="1"/>
            </c:dLbl>
            <c:dLbl>
              <c:idx val="7"/>
              <c:layout>
                <c:manualLayout>
                  <c:x val="-2.0071616611802914E-2"/>
                  <c:y val="4.1829937917126202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Century Schoolbook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г.Кудымкар</c:v>
                </c:pt>
                <c:pt idx="1">
                  <c:v>Кудымкарский</c:v>
                </c:pt>
                <c:pt idx="2">
                  <c:v>Юсьвинский</c:v>
                </c:pt>
                <c:pt idx="3">
                  <c:v>Юрлинский</c:v>
                </c:pt>
                <c:pt idx="4">
                  <c:v>Кочевский</c:v>
                </c:pt>
                <c:pt idx="5">
                  <c:v>Косинский</c:v>
                </c:pt>
                <c:pt idx="6">
                  <c:v>Гайнский</c:v>
                </c:pt>
                <c:pt idx="7">
                  <c:v>Пермский край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61.8</c:v>
                </c:pt>
                <c:pt idx="1">
                  <c:v>48.7</c:v>
                </c:pt>
                <c:pt idx="2">
                  <c:v>53.3</c:v>
                </c:pt>
                <c:pt idx="3">
                  <c:v>49.9</c:v>
                </c:pt>
                <c:pt idx="4">
                  <c:v>51.2</c:v>
                </c:pt>
                <c:pt idx="5">
                  <c:v>55.7</c:v>
                </c:pt>
                <c:pt idx="6">
                  <c:v>56</c:v>
                </c:pt>
                <c:pt idx="7">
                  <c:v>59.4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2011-2012 уч.г.</c:v>
                </c:pt>
              </c:strCache>
            </c:strRef>
          </c:tx>
          <c:dLbls>
            <c:dLbl>
              <c:idx val="0"/>
              <c:layout>
                <c:manualLayout>
                  <c:x val="2.0071616611802835E-2"/>
                  <c:y val="-6.9263886682099799E-3"/>
                </c:manualLayout>
              </c:layout>
              <c:showVal val="1"/>
            </c:dLbl>
            <c:dLbl>
              <c:idx val="3"/>
              <c:layout>
                <c:manualLayout>
                  <c:x val="1.4336869008430568E-3"/>
                  <c:y val="-9.2351848909466971E-3"/>
                </c:manualLayout>
              </c:layout>
              <c:showVal val="1"/>
            </c:dLbl>
            <c:dLbl>
              <c:idx val="4"/>
              <c:layout>
                <c:manualLayout>
                  <c:x val="4.30106070252919E-3"/>
                  <c:y val="-1.3852777336420022E-2"/>
                </c:manualLayout>
              </c:layout>
              <c:showVal val="1"/>
            </c:dLbl>
            <c:dLbl>
              <c:idx val="5"/>
              <c:layout>
                <c:manualLayout>
                  <c:x val="1.4336869008430541E-2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9.3353337216705683E-3"/>
                  <c:y val="-1.2548981375137803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rgbClr val="000066"/>
                    </a:solidFill>
                    <a:latin typeface="Century Schoolbook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г.Кудымкар</c:v>
                </c:pt>
                <c:pt idx="1">
                  <c:v>Кудымкарский</c:v>
                </c:pt>
                <c:pt idx="2">
                  <c:v>Юсьвинский</c:v>
                </c:pt>
                <c:pt idx="3">
                  <c:v>Юрлинский</c:v>
                </c:pt>
                <c:pt idx="4">
                  <c:v>Кочевский</c:v>
                </c:pt>
                <c:pt idx="5">
                  <c:v>Косинский</c:v>
                </c:pt>
                <c:pt idx="6">
                  <c:v>Гайнский</c:v>
                </c:pt>
                <c:pt idx="7">
                  <c:v>Пермский край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62.4</c:v>
                </c:pt>
                <c:pt idx="1">
                  <c:v>55.7</c:v>
                </c:pt>
                <c:pt idx="2">
                  <c:v>59.3</c:v>
                </c:pt>
                <c:pt idx="3">
                  <c:v>51.9</c:v>
                </c:pt>
                <c:pt idx="4">
                  <c:v>51.5</c:v>
                </c:pt>
                <c:pt idx="5">
                  <c:v>57.3</c:v>
                </c:pt>
                <c:pt idx="6">
                  <c:v>54</c:v>
                </c:pt>
                <c:pt idx="7">
                  <c:v>59.9</c:v>
                </c:pt>
              </c:numCache>
            </c:numRef>
          </c:val>
        </c:ser>
        <c:axId val="96385280"/>
        <c:axId val="96600064"/>
      </c:barChart>
      <c:catAx>
        <c:axId val="96385280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600" b="1">
                <a:latin typeface="Century Schoolbook" pitchFamily="18" charset="0"/>
              </a:defRPr>
            </a:pPr>
            <a:endParaRPr lang="ru-RU"/>
          </a:p>
        </c:txPr>
        <c:crossAx val="96600064"/>
        <c:crosses val="autoZero"/>
        <c:auto val="1"/>
        <c:lblAlgn val="ctr"/>
        <c:lblOffset val="100"/>
      </c:catAx>
      <c:valAx>
        <c:axId val="9660006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96385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52557832897583"/>
          <c:y val="0"/>
          <c:w val="0.46336546146656032"/>
          <c:h val="5.7912725622286422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plotArea>
      <c:layout>
        <c:manualLayout>
          <c:layoutTarget val="inner"/>
          <c:xMode val="edge"/>
          <c:yMode val="edge"/>
          <c:x val="0.22795448266335144"/>
          <c:y val="2.6618269812462191E-2"/>
          <c:w val="0.77204551733665072"/>
          <c:h val="0.9038190489780211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225 бальники</c:v>
                </c:pt>
              </c:strCache>
            </c:strRef>
          </c:tx>
          <c:spPr>
            <a:solidFill>
              <a:srgbClr val="00B0F0"/>
            </a:solidFill>
          </c:spPr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г.Кудымкар</c:v>
                </c:pt>
                <c:pt idx="1">
                  <c:v>Кудымкарский</c:v>
                </c:pt>
                <c:pt idx="2">
                  <c:v>Юсьвинский</c:v>
                </c:pt>
                <c:pt idx="3">
                  <c:v>Юрлинский</c:v>
                </c:pt>
                <c:pt idx="4">
                  <c:v>Кочевский</c:v>
                </c:pt>
                <c:pt idx="5">
                  <c:v>Косинский</c:v>
                </c:pt>
                <c:pt idx="6">
                  <c:v>Гайнский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21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5</c:v>
                </c:pt>
                <c:pt idx="5">
                  <c:v>3</c:v>
                </c:pt>
                <c:pt idx="6">
                  <c:v>5</c:v>
                </c:pt>
              </c:numCache>
            </c:numRef>
          </c:val>
        </c:ser>
        <c:axId val="96764672"/>
        <c:axId val="96766208"/>
      </c:barChart>
      <c:catAx>
        <c:axId val="96764672"/>
        <c:scaling>
          <c:orientation val="maxMin"/>
        </c:scaling>
        <c:axPos val="l"/>
        <c:tickLblPos val="nextTo"/>
        <c:txPr>
          <a:bodyPr rot="0" vert="horz"/>
          <a:lstStyle/>
          <a:p>
            <a:pPr>
              <a:defRPr sz="1600">
                <a:latin typeface="Century Schoolbook" pitchFamily="18" charset="0"/>
              </a:defRPr>
            </a:pPr>
            <a:endParaRPr lang="ru-RU"/>
          </a:p>
        </c:txPr>
        <c:crossAx val="96766208"/>
        <c:crosses val="autoZero"/>
        <c:auto val="1"/>
        <c:lblAlgn val="ctr"/>
        <c:lblOffset val="100"/>
      </c:catAx>
      <c:valAx>
        <c:axId val="96766208"/>
        <c:scaling>
          <c:orientation val="minMax"/>
        </c:scaling>
        <c:delete val="1"/>
        <c:axPos val="t"/>
        <c:majorGridlines/>
        <c:numFmt formatCode="General" sourceLinked="1"/>
        <c:tickLblPos val="nextTo"/>
        <c:crossAx val="967646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6.5157549203505138E-2"/>
          <c:y val="3.2082042320396409E-2"/>
          <c:w val="0.92673285459652754"/>
          <c:h val="0.8695116216654807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г.Кудымкар</c:v>
                </c:pt>
                <c:pt idx="1">
                  <c:v>Кудымкарский</c:v>
                </c:pt>
                <c:pt idx="2">
                  <c:v>Юсьвинский</c:v>
                </c:pt>
                <c:pt idx="3">
                  <c:v>Гайнский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</c:v>
                </c:pt>
                <c:pt idx="1">
                  <c:v>21</c:v>
                </c:pt>
                <c:pt idx="2" formatCode="0">
                  <c:v>10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г.Кудымкар</c:v>
                </c:pt>
                <c:pt idx="1">
                  <c:v>Кудымкарский</c:v>
                </c:pt>
                <c:pt idx="2">
                  <c:v>Юсьвинский</c:v>
                </c:pt>
                <c:pt idx="3">
                  <c:v>Гайнский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</c:v>
                </c:pt>
                <c:pt idx="1">
                  <c:v>28</c:v>
                </c:pt>
                <c:pt idx="2">
                  <c:v>13</c:v>
                </c:pt>
                <c:pt idx="3">
                  <c:v>4</c:v>
                </c:pt>
              </c:numCache>
            </c:numRef>
          </c:val>
        </c:ser>
        <c:axId val="75440128"/>
        <c:axId val="75441664"/>
      </c:barChart>
      <c:catAx>
        <c:axId val="7544012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Century Schoolbook" pitchFamily="18" charset="0"/>
              </a:defRPr>
            </a:pPr>
            <a:endParaRPr lang="ru-RU"/>
          </a:p>
        </c:txPr>
        <c:crossAx val="75441664"/>
        <c:crosses val="autoZero"/>
        <c:auto val="1"/>
        <c:lblAlgn val="ctr"/>
        <c:lblOffset val="100"/>
      </c:catAx>
      <c:valAx>
        <c:axId val="754416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="1">
                <a:latin typeface="Century Schoolbook" pitchFamily="18" charset="0"/>
              </a:defRPr>
            </a:pPr>
            <a:endParaRPr lang="ru-RU"/>
          </a:p>
        </c:txPr>
        <c:crossAx val="75440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020432636225244"/>
          <c:y val="2.6542575041774191E-2"/>
          <c:w val="9.8479334061237253E-2"/>
          <c:h val="0.11872578081620336"/>
        </c:manualLayout>
      </c:layout>
      <c:txPr>
        <a:bodyPr/>
        <a:lstStyle/>
        <a:p>
          <a:pPr>
            <a:defRPr b="1">
              <a:latin typeface="Century Schoolbook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г.Кудымкар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Лист1!$B$1:$E$1</c:f>
              <c:strCache>
                <c:ptCount val="4"/>
                <c:pt idx="0">
                  <c:v>2009-2010</c:v>
                </c:pt>
                <c:pt idx="1">
                  <c:v>2010-20112</c:v>
                </c:pt>
                <c:pt idx="2">
                  <c:v>2011-20122</c:v>
                </c:pt>
                <c:pt idx="3">
                  <c:v>2012-2013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3417</c:v>
                </c:pt>
                <c:pt idx="1">
                  <c:v>3415</c:v>
                </c:pt>
                <c:pt idx="2">
                  <c:v>3474</c:v>
                </c:pt>
                <c:pt idx="3">
                  <c:v>3538</c:v>
                </c:pt>
              </c:numCache>
            </c:numRef>
          </c:val>
        </c:ser>
        <c:gapWidth val="75"/>
        <c:overlap val="-25"/>
        <c:axId val="85125376"/>
        <c:axId val="43122688"/>
      </c:barChart>
      <c:catAx>
        <c:axId val="851253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600" b="1">
                <a:latin typeface="Century Schoolbook" pitchFamily="18" charset="0"/>
              </a:defRPr>
            </a:pPr>
            <a:endParaRPr lang="ru-RU"/>
          </a:p>
        </c:txPr>
        <c:crossAx val="43122688"/>
        <c:crosses val="autoZero"/>
        <c:auto val="1"/>
        <c:lblAlgn val="ctr"/>
        <c:lblOffset val="100"/>
      </c:catAx>
      <c:valAx>
        <c:axId val="4312268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 b="1">
                <a:latin typeface="Century Schoolbook" pitchFamily="18" charset="0"/>
              </a:defRPr>
            </a:pPr>
            <a:endParaRPr lang="ru-RU"/>
          </a:p>
        </c:txPr>
        <c:crossAx val="851253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г.Кудымкар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Лист1!$B$1:$E$1</c:f>
              <c:strCache>
                <c:ptCount val="4"/>
                <c:pt idx="0">
                  <c:v>2009-2010</c:v>
                </c:pt>
                <c:pt idx="1">
                  <c:v>2010-20112</c:v>
                </c:pt>
                <c:pt idx="2">
                  <c:v>2011-20122</c:v>
                </c:pt>
                <c:pt idx="3">
                  <c:v>2012-2013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1779</c:v>
                </c:pt>
                <c:pt idx="1">
                  <c:v>1749</c:v>
                </c:pt>
                <c:pt idx="2">
                  <c:v>1912</c:v>
                </c:pt>
                <c:pt idx="3">
                  <c:v>1973</c:v>
                </c:pt>
              </c:numCache>
            </c:numRef>
          </c:val>
        </c:ser>
        <c:gapWidth val="75"/>
        <c:overlap val="-25"/>
        <c:axId val="43158912"/>
        <c:axId val="43164800"/>
      </c:barChart>
      <c:catAx>
        <c:axId val="431589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600" b="1">
                <a:latin typeface="Century Schoolbook" pitchFamily="18" charset="0"/>
              </a:defRPr>
            </a:pPr>
            <a:endParaRPr lang="ru-RU"/>
          </a:p>
        </c:txPr>
        <c:crossAx val="43164800"/>
        <c:crosses val="autoZero"/>
        <c:auto val="1"/>
        <c:lblAlgn val="ctr"/>
        <c:lblOffset val="100"/>
      </c:catAx>
      <c:valAx>
        <c:axId val="4316480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 b="1">
                <a:latin typeface="Century Schoolbook" pitchFamily="18" charset="0"/>
              </a:defRPr>
            </a:pPr>
            <a:endParaRPr lang="ru-RU"/>
          </a:p>
        </c:txPr>
        <c:crossAx val="431589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1.6975308641975346E-2"/>
          <c:y val="2.6618269812462191E-2"/>
          <c:w val="0.97767364148925862"/>
          <c:h val="0.8648839856905367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Century Schoolbook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г.Кудымкар</c:v>
                </c:pt>
                <c:pt idx="1">
                  <c:v>Кудымкарский</c:v>
                </c:pt>
                <c:pt idx="2">
                  <c:v>Юсьвинский</c:v>
                </c:pt>
                <c:pt idx="3">
                  <c:v>Кочевский</c:v>
                </c:pt>
                <c:pt idx="4">
                  <c:v>Гайны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575</c:v>
                </c:pt>
                <c:pt idx="1">
                  <c:v>740</c:v>
                </c:pt>
                <c:pt idx="2">
                  <c:v>248</c:v>
                </c:pt>
                <c:pt idx="3">
                  <c:v>220</c:v>
                </c:pt>
                <c:pt idx="4">
                  <c:v>180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dLbls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srgbClr val="000066"/>
                    </a:solidFill>
                    <a:latin typeface="Century Schoolbook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г.Кудымкар</c:v>
                </c:pt>
                <c:pt idx="1">
                  <c:v>Кудымкарский</c:v>
                </c:pt>
                <c:pt idx="2">
                  <c:v>Юсьвинский</c:v>
                </c:pt>
                <c:pt idx="3">
                  <c:v>Кочевский</c:v>
                </c:pt>
                <c:pt idx="4">
                  <c:v>Гайны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546</c:v>
                </c:pt>
                <c:pt idx="1">
                  <c:v>820</c:v>
                </c:pt>
                <c:pt idx="2">
                  <c:v>295</c:v>
                </c:pt>
                <c:pt idx="3">
                  <c:v>260</c:v>
                </c:pt>
                <c:pt idx="4">
                  <c:v>230</c:v>
                </c:pt>
              </c:numCache>
            </c:numRef>
          </c:val>
        </c:ser>
        <c:axId val="85251968"/>
        <c:axId val="85253504"/>
      </c:barChart>
      <c:catAx>
        <c:axId val="8525196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Century Schoolbook" pitchFamily="18" charset="0"/>
              </a:defRPr>
            </a:pPr>
            <a:endParaRPr lang="ru-RU"/>
          </a:p>
        </c:txPr>
        <c:crossAx val="85253504"/>
        <c:crosses val="autoZero"/>
        <c:auto val="1"/>
        <c:lblAlgn val="ctr"/>
        <c:lblOffset val="100"/>
      </c:catAx>
      <c:valAx>
        <c:axId val="8525350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85251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045141926703607"/>
          <c:y val="1.4443412359298999E-2"/>
          <c:w val="0.11028932147370467"/>
          <c:h val="0.1434819267855479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Лист1!$A$1:$D$1</c:f>
              <c:strCache>
                <c:ptCount val="4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</c:strCache>
            </c:strRef>
          </c:cat>
          <c:val>
            <c:numRef>
              <c:f>Лист1!$A$2:$D$2</c:f>
              <c:numCache>
                <c:formatCode>General</c:formatCode>
                <c:ptCount val="4"/>
                <c:pt idx="0">
                  <c:v>440</c:v>
                </c:pt>
                <c:pt idx="1">
                  <c:v>439</c:v>
                </c:pt>
                <c:pt idx="2">
                  <c:v>438</c:v>
                </c:pt>
                <c:pt idx="3">
                  <c:v>421</c:v>
                </c:pt>
              </c:numCache>
            </c:numRef>
          </c:val>
        </c:ser>
        <c:axId val="85340160"/>
        <c:axId val="85341696"/>
      </c:barChart>
      <c:catAx>
        <c:axId val="85340160"/>
        <c:scaling>
          <c:orientation val="minMax"/>
        </c:scaling>
        <c:axPos val="b"/>
        <c:numFmt formatCode="General" sourceLinked="1"/>
        <c:tickLblPos val="nextTo"/>
        <c:crossAx val="85341696"/>
        <c:crosses val="autoZero"/>
        <c:auto val="1"/>
        <c:lblAlgn val="ctr"/>
        <c:lblOffset val="100"/>
      </c:catAx>
      <c:valAx>
        <c:axId val="85341696"/>
        <c:scaling>
          <c:orientation val="minMax"/>
        </c:scaling>
        <c:axPos val="l"/>
        <c:majorGridlines/>
        <c:numFmt formatCode="General" sourceLinked="1"/>
        <c:tickLblPos val="nextTo"/>
        <c:crossAx val="853401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3884094880722007E-2"/>
          <c:y val="0.17580977585572291"/>
          <c:w val="0.86694380850458885"/>
          <c:h val="0.622162789299767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0804919239400905E-2"/>
                  <c:y val="-0.10341976267270291"/>
                </c:manualLayout>
              </c:layout>
              <c:showVal val="1"/>
              <c:showCatName val="1"/>
              <c:separator>
</c:separator>
            </c:dLbl>
            <c:dLbl>
              <c:idx val="1"/>
              <c:layout>
                <c:manualLayout>
                  <c:x val="-1.8994658105185246E-3"/>
                  <c:y val="-0.12976060590839736"/>
                </c:manualLayout>
              </c:layout>
              <c:showVal val="1"/>
              <c:showCatName val="1"/>
              <c:separator>
</c:separator>
            </c:dLbl>
            <c:dLbl>
              <c:idx val="2"/>
              <c:layout>
                <c:manualLayout>
                  <c:x val="1.2931404290674963E-4"/>
                  <c:y val="8.0193768161648207E-2"/>
                </c:manualLayout>
              </c:layout>
              <c:showVal val="1"/>
              <c:showCatName val="1"/>
              <c:separator>
</c:separator>
            </c:dLbl>
            <c:dLbl>
              <c:idx val="3"/>
              <c:layout>
                <c:manualLayout>
                  <c:x val="0.12118063551840763"/>
                  <c:y val="4.7826119177465189E-2"/>
                </c:manualLayout>
              </c:layout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1.2595334534469446E-2"/>
                  <c:y val="0.18173925287436843"/>
                </c:manualLayout>
              </c:layout>
              <c:showVal val="1"/>
              <c:showCatName val="1"/>
              <c:separator>
</c:separator>
            </c:dLbl>
            <c:dLbl>
              <c:idx val="5"/>
              <c:layout>
                <c:manualLayout>
                  <c:x val="1.9354773161381271E-4"/>
                  <c:y val="-0.14994421301652425"/>
                </c:manualLayout>
              </c:layout>
              <c:showVal val="1"/>
              <c:showCatName val="1"/>
              <c:separator>
</c:separator>
            </c:dLbl>
            <c:dLbl>
              <c:idx val="6"/>
              <c:layout>
                <c:manualLayout>
                  <c:x val="1.9182504955815412E-2"/>
                  <c:y val="-8.6820356032116866E-2"/>
                </c:manualLayout>
              </c:layout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b="1">
                    <a:latin typeface="Century Schoolbook" pitchFamily="18" charset="0"/>
                  </a:defRPr>
                </a:pPr>
                <a:endParaRPr lang="ru-RU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Лист1!$A$2:$A$8</c:f>
              <c:strCache>
                <c:ptCount val="7"/>
                <c:pt idx="0">
                  <c:v>г.Кудымкар</c:v>
                </c:pt>
                <c:pt idx="1">
                  <c:v>Кудымкарский</c:v>
                </c:pt>
                <c:pt idx="2">
                  <c:v>Юсьвинский</c:v>
                </c:pt>
                <c:pt idx="3">
                  <c:v>Юрлинский</c:v>
                </c:pt>
                <c:pt idx="4">
                  <c:v>Кочевский</c:v>
                </c:pt>
                <c:pt idx="5">
                  <c:v>Косинский</c:v>
                </c:pt>
                <c:pt idx="6">
                  <c:v>Гайнский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0.60000000000000064</c:v>
                </c:pt>
                <c:pt idx="1">
                  <c:v>0.52</c:v>
                </c:pt>
                <c:pt idx="2">
                  <c:v>0.46</c:v>
                </c:pt>
                <c:pt idx="3">
                  <c:v>0.4</c:v>
                </c:pt>
                <c:pt idx="4">
                  <c:v>0.60000000000000064</c:v>
                </c:pt>
                <c:pt idx="5">
                  <c:v>0.52</c:v>
                </c:pt>
                <c:pt idx="6">
                  <c:v>0.5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2010-2011</c:v>
                </c:pt>
              </c:strCache>
            </c:strRef>
          </c:tx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г.Кудымкар</c:v>
                </c:pt>
                <c:pt idx="1">
                  <c:v>Кудымкарский</c:v>
                </c:pt>
                <c:pt idx="2">
                  <c:v>Юсьвинский</c:v>
                </c:pt>
                <c:pt idx="3">
                  <c:v>Юрлинский</c:v>
                </c:pt>
                <c:pt idx="4">
                  <c:v>Кочевский</c:v>
                </c:pt>
                <c:pt idx="5">
                  <c:v>Косинский</c:v>
                </c:pt>
                <c:pt idx="6">
                  <c:v>Гайнский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 formatCode="0%">
                  <c:v>4.0000000000000022E-2</c:v>
                </c:pt>
                <c:pt idx="2" formatCode="0%">
                  <c:v>6.0000000000000032E-2</c:v>
                </c:pt>
                <c:pt idx="3" formatCode="0%">
                  <c:v>3.0000000000000002E-2</c:v>
                </c:pt>
                <c:pt idx="4" formatCode="0%">
                  <c:v>7.0000000000000021E-2</c:v>
                </c:pt>
                <c:pt idx="5" formatCode="0%">
                  <c:v>6.0000000000000032E-2</c:v>
                </c:pt>
                <c:pt idx="6" formatCode="0%">
                  <c:v>6.0000000000000032E-2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2011-2012</c:v>
                </c:pt>
              </c:strCache>
            </c:strRef>
          </c:tx>
          <c:spPr>
            <a:solidFill>
              <a:srgbClr val="800000"/>
            </a:solidFill>
          </c:spPr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г.Кудымкар</c:v>
                </c:pt>
                <c:pt idx="1">
                  <c:v>Кудымкарский</c:v>
                </c:pt>
                <c:pt idx="2">
                  <c:v>Юсьвинский</c:v>
                </c:pt>
                <c:pt idx="3">
                  <c:v>Юрлинский</c:v>
                </c:pt>
                <c:pt idx="4">
                  <c:v>Кочевский</c:v>
                </c:pt>
                <c:pt idx="5">
                  <c:v>Косинский</c:v>
                </c:pt>
                <c:pt idx="6">
                  <c:v>Гайнский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0.05</c:v>
                </c:pt>
                <c:pt idx="1">
                  <c:v>3.0000000000000002E-2</c:v>
                </c:pt>
                <c:pt idx="2">
                  <c:v>4.0000000000000022E-2</c:v>
                </c:pt>
                <c:pt idx="3">
                  <c:v>0.05</c:v>
                </c:pt>
                <c:pt idx="4">
                  <c:v>6.0000000000000032E-2</c:v>
                </c:pt>
                <c:pt idx="5">
                  <c:v>0.05</c:v>
                </c:pt>
                <c:pt idx="6">
                  <c:v>6.0000000000000032E-2</c:v>
                </c:pt>
              </c:numCache>
            </c:numRef>
          </c:val>
        </c:ser>
        <c:axId val="79207808"/>
        <c:axId val="85386752"/>
      </c:barChart>
      <c:catAx>
        <c:axId val="79207808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b="1">
                <a:latin typeface="Century Schoolbook" pitchFamily="18" charset="0"/>
              </a:defRPr>
            </a:pPr>
            <a:endParaRPr lang="ru-RU"/>
          </a:p>
        </c:txPr>
        <c:crossAx val="85386752"/>
        <c:crosses val="autoZero"/>
        <c:auto val="1"/>
        <c:lblAlgn val="ctr"/>
        <c:lblOffset val="100"/>
      </c:catAx>
      <c:valAx>
        <c:axId val="85386752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792078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5397165138153535"/>
          <c:y val="8.7863811092806204E-3"/>
          <c:w val="0.34602834861846782"/>
          <c:h val="5.7642694528544342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plotArea>
      <c:layout>
        <c:manualLayout>
          <c:layoutTarget val="inner"/>
          <c:xMode val="edge"/>
          <c:yMode val="edge"/>
          <c:x val="1.5770555909273603E-2"/>
          <c:y val="2.2738951465767196E-2"/>
          <c:w val="0.96845888818145287"/>
          <c:h val="0.9081725614590555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b="1">
                    <a:latin typeface="Century Schoolbook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г.Кудымкар</c:v>
                </c:pt>
                <c:pt idx="1">
                  <c:v>Кудымкарский</c:v>
                </c:pt>
                <c:pt idx="2">
                  <c:v>Юсьвинский</c:v>
                </c:pt>
                <c:pt idx="3">
                  <c:v>Юрлинский</c:v>
                </c:pt>
                <c:pt idx="4">
                  <c:v>Кочевский</c:v>
                </c:pt>
                <c:pt idx="5">
                  <c:v>Косинский</c:v>
                </c:pt>
                <c:pt idx="6">
                  <c:v>Гайнский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0.56999999999999995</c:v>
                </c:pt>
                <c:pt idx="1">
                  <c:v>0.42000000000000032</c:v>
                </c:pt>
                <c:pt idx="2">
                  <c:v>0.37000000000000038</c:v>
                </c:pt>
                <c:pt idx="3">
                  <c:v>0.54</c:v>
                </c:pt>
                <c:pt idx="4">
                  <c:v>0.41000000000000031</c:v>
                </c:pt>
                <c:pt idx="5">
                  <c:v>0.71000000000000063</c:v>
                </c:pt>
                <c:pt idx="6">
                  <c:v>0.56000000000000005</c:v>
                </c:pt>
              </c:numCache>
            </c:numRef>
          </c:val>
        </c:ser>
        <c:axId val="95657344"/>
        <c:axId val="95659136"/>
      </c:barChart>
      <c:catAx>
        <c:axId val="95657344"/>
        <c:scaling>
          <c:orientation val="maxMin"/>
        </c:scaling>
        <c:axPos val="l"/>
        <c:tickLblPos val="nextTo"/>
        <c:txPr>
          <a:bodyPr rot="0" vert="horz"/>
          <a:lstStyle/>
          <a:p>
            <a:pPr>
              <a:defRPr sz="1600" b="1">
                <a:latin typeface="Century Schoolbook" pitchFamily="18" charset="0"/>
              </a:defRPr>
            </a:pPr>
            <a:endParaRPr lang="ru-RU"/>
          </a:p>
        </c:txPr>
        <c:crossAx val="95659136"/>
        <c:crosses val="autoZero"/>
        <c:auto val="1"/>
        <c:lblAlgn val="ctr"/>
        <c:lblOffset val="100"/>
      </c:catAx>
      <c:valAx>
        <c:axId val="95659136"/>
        <c:scaling>
          <c:orientation val="minMax"/>
        </c:scaling>
        <c:delete val="1"/>
        <c:axPos val="t"/>
        <c:majorGridlines/>
        <c:numFmt formatCode="0%" sourceLinked="1"/>
        <c:tickLblPos val="nextTo"/>
        <c:crossAx val="956573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D2B3181-7300-47A2-AAA3-901CFEE082EB}" type="datetimeFigureOut">
              <a:rPr lang="ru-RU"/>
              <a:pPr>
                <a:defRPr/>
              </a:pPr>
              <a:t>22.08.2013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011545B-3889-4376-8B20-66DDA9171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43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BC81E6-B2DD-4210-8B7E-DBC7D6F303EF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51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72F8F6-C1E9-4F5E-869E-3AF9495B2F1B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z="1600" smtClean="0"/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08DA6E2-A071-4E01-A181-337908799D78}" type="slidenum">
              <a:rPr lang="ru-RU" smtClean="0"/>
              <a:pPr eaLnBrk="1" hangingPunct="1"/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ADD7E-ACE7-4A7E-B523-472DB573B8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FFE04-359A-4681-9753-9DDDB4FA0F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467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dirty="0" smtClean="0"/>
              <a:t>Вставка таблицы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2400" y="64611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A98569-0967-42EA-AE5F-29B7A26A47C3}" type="datetimeFigureOut">
              <a:rPr lang="ru-RU" smtClean="0"/>
              <a:pPr/>
              <a:t>22.08.2013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2638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048000" y="648335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D68D72DC-AF16-4949-B285-3924101143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7914A-DF9E-4487-9F0B-0ED81E334C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2A516-5DCA-4AF6-A3D6-07AEC7DBC7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26AC2-9BE2-4F16-A863-AA1D69FCDD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B8DCF-883B-4660-B4EC-C4854E8A7E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AAD89-B327-4102-B0B6-05B1890A71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06CC8-7236-4B7B-AA4C-431936798A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81328-A1D5-4F8D-9852-2934F3BB9A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B5A08-8019-4D7C-A03B-742EC98D7C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F4849D4-A303-44EA-8C5A-98CC3663C1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transition>
    <p:dissolv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itchFamily="34" charset="0"/>
          <a:cs typeface="Arial" pitchFamily="34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pitchFamily="34" charset="0"/>
        <a:buChar char="–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pitchFamily="34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278" y="4178722"/>
            <a:ext cx="3663145" cy="80765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rgbClr val="17375E"/>
                </a:solidFill>
                <a:latin typeface="Arial Black" pitchFamily="34" charset="0"/>
              </a:rPr>
              <a:t>29 августа 2013 год</a:t>
            </a:r>
            <a:endParaRPr lang="ru-RU" sz="2000" dirty="0">
              <a:solidFill>
                <a:srgbClr val="17375E"/>
              </a:solidFill>
              <a:latin typeface="Arial Blac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608614" y="1788498"/>
            <a:ext cx="7463331" cy="2828925"/>
          </a:xfrm>
        </p:spPr>
        <p:txBody>
          <a:bodyPr rtlCol="0">
            <a:normAutofit/>
          </a:bodyPr>
          <a:lstStyle/>
          <a:p>
            <a:r>
              <a:rPr lang="ru-RU" sz="4000" dirty="0" smtClean="0">
                <a:latin typeface="Century Schoolbook" pitchFamily="18" charset="0"/>
              </a:rPr>
              <a:t>Перспективы развития образования в условиях реализации ФГТ и ФГОС</a:t>
            </a:r>
            <a:endParaRPr lang="ru-RU" sz="4000" dirty="0">
              <a:latin typeface="Century Schoolbook" pitchFamily="18" charset="0"/>
            </a:endParaRPr>
          </a:p>
        </p:txBody>
      </p:sp>
      <p:pic>
        <p:nvPicPr>
          <p:cNvPr id="4" name="Рисунок 3" descr="Рисунок2.png"/>
          <p:cNvPicPr/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2396" y="-244545"/>
            <a:ext cx="8600014" cy="282991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2232"/>
            <a:ext cx="8786842" cy="563562"/>
          </a:xfrm>
        </p:spPr>
        <p:txBody>
          <a:bodyPr/>
          <a:lstStyle/>
          <a:p>
            <a:r>
              <a:rPr lang="ru-RU" sz="2400" dirty="0" smtClean="0"/>
              <a:t>Доля молодых специалистов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68285231"/>
              </p:ext>
            </p:extLst>
          </p:nvPr>
        </p:nvGraphicFramePr>
        <p:xfrm>
          <a:off x="0" y="764705"/>
          <a:ext cx="885828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2238"/>
            <a:ext cx="7643834" cy="563562"/>
          </a:xfrm>
        </p:spPr>
        <p:txBody>
          <a:bodyPr/>
          <a:lstStyle/>
          <a:p>
            <a:r>
              <a:rPr lang="ru-RU" sz="2400" dirty="0" smtClean="0"/>
              <a:t>Доля педагогов со стажем более 25 лет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80634656"/>
              </p:ext>
            </p:extLst>
          </p:nvPr>
        </p:nvGraphicFramePr>
        <p:xfrm>
          <a:off x="142844" y="714356"/>
          <a:ext cx="8715436" cy="6143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71406" y="179388"/>
            <a:ext cx="8229600" cy="892158"/>
          </a:xfrm>
        </p:spPr>
        <p:txBody>
          <a:bodyPr/>
          <a:lstStyle/>
          <a:p>
            <a:pPr eaLnBrk="1" hangingPunct="1"/>
            <a:r>
              <a:rPr lang="ru-RU" sz="2400" dirty="0" smtClean="0"/>
              <a:t>Рейтинг территорий по зарплате учителя за </a:t>
            </a:r>
            <a:r>
              <a:rPr lang="en-US" sz="2400" dirty="0" smtClean="0"/>
              <a:t>I </a:t>
            </a:r>
            <a:r>
              <a:rPr lang="ru-RU" sz="2400" dirty="0" smtClean="0"/>
              <a:t>полугодие 2012 года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288" y="1428736"/>
          <a:ext cx="8105802" cy="4774752"/>
        </p:xfrm>
        <a:graphic>
          <a:graphicData uri="http://schemas.openxmlformats.org/drawingml/2006/table">
            <a:tbl>
              <a:tblPr/>
              <a:tblGrid>
                <a:gridCol w="594635"/>
                <a:gridCol w="4131141"/>
                <a:gridCol w="3380026"/>
              </a:tblGrid>
              <a:tr h="5884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№</a:t>
                      </a:r>
                    </a:p>
                  </a:txBody>
                  <a:tcPr marL="7060" marR="7060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Территория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L="7060" marR="7060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Ср. </a:t>
                      </a:r>
                      <a:r>
                        <a:rPr lang="ru-RU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зарплата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L="7060" marR="7060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84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1</a:t>
                      </a:r>
                    </a:p>
                  </a:txBody>
                  <a:tcPr marL="7060" marR="7060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Гайнский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р-н</a:t>
                      </a:r>
                    </a:p>
                  </a:txBody>
                  <a:tcPr marL="7060" marR="7060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22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836   </a:t>
                      </a:r>
                    </a:p>
                  </a:txBody>
                  <a:tcPr marL="7060" marR="7060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84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2</a:t>
                      </a:r>
                    </a:p>
                  </a:txBody>
                  <a:tcPr marL="7060" marR="7060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+mn-ea"/>
                          <a:cs typeface="+mn-cs"/>
                        </a:rPr>
                        <a:t>Кочевский</a:t>
                      </a: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+mn-ea"/>
                          <a:cs typeface="+mn-cs"/>
                        </a:rPr>
                        <a:t> р-н</a:t>
                      </a:r>
                    </a:p>
                  </a:txBody>
                  <a:tcPr marL="7060" marR="7060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+mn-ea"/>
                          <a:cs typeface="+mn-cs"/>
                        </a:rPr>
                        <a:t>18 </a:t>
                      </a: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+mn-ea"/>
                          <a:cs typeface="+mn-cs"/>
                        </a:rPr>
                        <a:t>714   </a:t>
                      </a:r>
                    </a:p>
                  </a:txBody>
                  <a:tcPr marL="7060" marR="7060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55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3</a:t>
                      </a:r>
                    </a:p>
                  </a:txBody>
                  <a:tcPr marL="7060" marR="7060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+mn-ea"/>
                          <a:cs typeface="+mn-cs"/>
                        </a:rPr>
                        <a:t>Кудымкарский</a:t>
                      </a: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+mn-ea"/>
                          <a:cs typeface="+mn-cs"/>
                        </a:rPr>
                        <a:t> р-н</a:t>
                      </a:r>
                    </a:p>
                  </a:txBody>
                  <a:tcPr marL="7060" marR="7060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+mn-ea"/>
                          <a:cs typeface="+mn-cs"/>
                        </a:rPr>
                        <a:t>16 </a:t>
                      </a: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+mn-ea"/>
                          <a:cs typeface="+mn-cs"/>
                        </a:rPr>
                        <a:t>412   </a:t>
                      </a:r>
                    </a:p>
                  </a:txBody>
                  <a:tcPr marL="7060" marR="7060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84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4</a:t>
                      </a:r>
                    </a:p>
                  </a:txBody>
                  <a:tcPr marL="7060" marR="7060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+mn-ea"/>
                          <a:cs typeface="+mn-cs"/>
                        </a:rPr>
                        <a:t>Косинский</a:t>
                      </a: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+mn-ea"/>
                          <a:cs typeface="+mn-cs"/>
                        </a:rPr>
                        <a:t> р-н</a:t>
                      </a:r>
                    </a:p>
                  </a:txBody>
                  <a:tcPr marL="7060" marR="7060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+mn-ea"/>
                          <a:cs typeface="+mn-cs"/>
                        </a:rPr>
                        <a:t>15 </a:t>
                      </a: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+mn-ea"/>
                          <a:cs typeface="+mn-cs"/>
                        </a:rPr>
                        <a:t>722   </a:t>
                      </a:r>
                    </a:p>
                  </a:txBody>
                  <a:tcPr marL="7060" marR="7060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84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5</a:t>
                      </a:r>
                    </a:p>
                  </a:txBody>
                  <a:tcPr marL="7060" marR="7060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+mn-ea"/>
                          <a:cs typeface="+mn-cs"/>
                        </a:rPr>
                        <a:t>г.Кудымкар</a:t>
                      </a:r>
                    </a:p>
                  </a:txBody>
                  <a:tcPr marL="7060" marR="7060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+mn-ea"/>
                          <a:cs typeface="+mn-cs"/>
                        </a:rPr>
                        <a:t>15 </a:t>
                      </a: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+mn-ea"/>
                          <a:cs typeface="+mn-cs"/>
                        </a:rPr>
                        <a:t>391   </a:t>
                      </a:r>
                    </a:p>
                  </a:txBody>
                  <a:tcPr marL="7060" marR="7060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84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6</a:t>
                      </a:r>
                    </a:p>
                  </a:txBody>
                  <a:tcPr marL="7060" marR="7060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+mn-ea"/>
                          <a:cs typeface="+mn-cs"/>
                        </a:rPr>
                        <a:t>Юсьвинский</a:t>
                      </a: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+mn-ea"/>
                          <a:cs typeface="+mn-cs"/>
                        </a:rPr>
                        <a:t> р-н</a:t>
                      </a:r>
                    </a:p>
                  </a:txBody>
                  <a:tcPr marL="7060" marR="7060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+mn-ea"/>
                          <a:cs typeface="+mn-cs"/>
                        </a:rPr>
                        <a:t>14 </a:t>
                      </a: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+mn-ea"/>
                          <a:cs typeface="+mn-cs"/>
                        </a:rPr>
                        <a:t>920   </a:t>
                      </a:r>
                    </a:p>
                  </a:txBody>
                  <a:tcPr marL="7060" marR="7060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84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7</a:t>
                      </a:r>
                    </a:p>
                  </a:txBody>
                  <a:tcPr marL="7060" marR="7060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+mn-ea"/>
                          <a:cs typeface="+mn-cs"/>
                        </a:rPr>
                        <a:t>Юрлинский</a:t>
                      </a: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+mn-ea"/>
                          <a:cs typeface="+mn-cs"/>
                        </a:rPr>
                        <a:t> р-н</a:t>
                      </a:r>
                    </a:p>
                  </a:txBody>
                  <a:tcPr marL="7060" marR="7060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+mn-ea"/>
                          <a:cs typeface="+mn-cs"/>
                        </a:rPr>
                        <a:t>14 </a:t>
                      </a: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+mn-ea"/>
                          <a:cs typeface="+mn-cs"/>
                        </a:rPr>
                        <a:t>200   </a:t>
                      </a:r>
                    </a:p>
                  </a:txBody>
                  <a:tcPr marL="7060" marR="7060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Уровень</a:t>
            </a:r>
            <a:r>
              <a:rPr lang="ru-RU" sz="2400" dirty="0" smtClean="0"/>
              <a:t> квалификации педагогических работников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11545366"/>
              </p:ext>
            </p:extLst>
          </p:nvPr>
        </p:nvGraphicFramePr>
        <p:xfrm>
          <a:off x="0" y="1076325"/>
          <a:ext cx="8858280" cy="578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Уровень профессиональной квалификации руководителей ОУ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1" y="1000111"/>
          <a:ext cx="8472521" cy="53578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3405"/>
                <a:gridCol w="1592279"/>
                <a:gridCol w="1592279"/>
                <a:gridCol w="1592279"/>
                <a:gridCol w="1592279"/>
              </a:tblGrid>
              <a:tr h="164320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общая численность руководителей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Имеющие</a:t>
                      </a:r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высшее </a:t>
                      </a:r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Аттестованные </a:t>
                      </a:r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высшую квалификационную категорию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Аттестованные </a:t>
                      </a:r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первую квалификационную категорию</a:t>
                      </a:r>
                    </a:p>
                  </a:txBody>
                  <a:tcPr marL="68580" marR="68580" marT="0" marB="0" anchor="ctr"/>
                </a:tc>
              </a:tr>
              <a:tr h="4643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entury Schoolbook" pitchFamily="18" charset="0"/>
                        </a:rPr>
                        <a:t>г.Кудымкар</a:t>
                      </a:r>
                      <a:endParaRPr lang="ru-RU" sz="18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 Schoolbook" pitchFamily="18" charset="0"/>
                        </a:rPr>
                        <a:t>17</a:t>
                      </a:r>
                      <a:endParaRPr lang="ru-RU" sz="20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 Schoolbook" pitchFamily="18" charset="0"/>
                        </a:rPr>
                        <a:t>17</a:t>
                      </a:r>
                      <a:endParaRPr lang="ru-RU" sz="20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 Schoolbook" pitchFamily="18" charset="0"/>
                        </a:rPr>
                        <a:t>10</a:t>
                      </a:r>
                      <a:endParaRPr lang="ru-RU" sz="20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 Schoolbook" pitchFamily="18" charset="0"/>
                        </a:rPr>
                        <a:t>7</a:t>
                      </a:r>
                      <a:endParaRPr lang="ru-RU" sz="20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3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entury Schoolbook" pitchFamily="18" charset="0"/>
                        </a:rPr>
                        <a:t>Кудымкарский</a:t>
                      </a:r>
                      <a:endParaRPr lang="ru-RU" sz="18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 Schoolbook" pitchFamily="18" charset="0"/>
                        </a:rPr>
                        <a:t>36</a:t>
                      </a:r>
                      <a:endParaRPr lang="ru-RU" sz="20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 Schoolbook" pitchFamily="18" charset="0"/>
                        </a:rPr>
                        <a:t>22</a:t>
                      </a:r>
                      <a:endParaRPr lang="ru-RU" sz="20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 Schoolbook" pitchFamily="18" charset="0"/>
                        </a:rPr>
                        <a:t>1</a:t>
                      </a:r>
                      <a:endParaRPr lang="ru-RU" sz="20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 Schoolbook" pitchFamily="18" charset="0"/>
                        </a:rPr>
                        <a:t>32</a:t>
                      </a:r>
                      <a:endParaRPr lang="ru-RU" sz="20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3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entury Schoolbook" pitchFamily="18" charset="0"/>
                        </a:rPr>
                        <a:t>Юсьвинский</a:t>
                      </a:r>
                      <a:endParaRPr lang="ru-RU" sz="18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 Schoolbook" pitchFamily="18" charset="0"/>
                        </a:rPr>
                        <a:t>25</a:t>
                      </a:r>
                      <a:endParaRPr lang="ru-RU" sz="20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 Schoolbook" pitchFamily="18" charset="0"/>
                        </a:rPr>
                        <a:t>17</a:t>
                      </a:r>
                      <a:endParaRPr lang="ru-RU" sz="20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 Schoolbook" pitchFamily="18" charset="0"/>
                        </a:rPr>
                        <a:t>2</a:t>
                      </a:r>
                      <a:endParaRPr lang="ru-RU" sz="20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 Schoolbook" pitchFamily="18" charset="0"/>
                        </a:rPr>
                        <a:t>23</a:t>
                      </a:r>
                      <a:endParaRPr lang="ru-RU" sz="20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3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entury Schoolbook" pitchFamily="18" charset="0"/>
                        </a:rPr>
                        <a:t>Юрлинский</a:t>
                      </a:r>
                      <a:endParaRPr lang="ru-RU" sz="18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 Schoolbook" pitchFamily="18" charset="0"/>
                        </a:rPr>
                        <a:t>15</a:t>
                      </a:r>
                      <a:endParaRPr lang="ru-RU" sz="20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 Schoolbook" pitchFamily="18" charset="0"/>
                        </a:rPr>
                        <a:t>9</a:t>
                      </a:r>
                      <a:endParaRPr lang="ru-RU" sz="20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 Schoolbook" pitchFamily="18" charset="0"/>
                        </a:rPr>
                        <a:t>1</a:t>
                      </a:r>
                      <a:endParaRPr lang="ru-RU" sz="20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 Schoolbook" pitchFamily="18" charset="0"/>
                        </a:rPr>
                        <a:t>10</a:t>
                      </a:r>
                      <a:endParaRPr lang="ru-RU" sz="20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3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entury Schoolbook" pitchFamily="18" charset="0"/>
                        </a:rPr>
                        <a:t>Кочевский</a:t>
                      </a:r>
                      <a:endParaRPr lang="ru-RU" sz="18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 Schoolbook" pitchFamily="18" charset="0"/>
                        </a:rPr>
                        <a:t>11</a:t>
                      </a:r>
                      <a:endParaRPr lang="ru-RU" sz="20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 Schoolbook" pitchFamily="18" charset="0"/>
                        </a:rPr>
                        <a:t>11</a:t>
                      </a:r>
                      <a:endParaRPr lang="ru-RU" sz="20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 Schoolbook" pitchFamily="18" charset="0"/>
                        </a:rPr>
                        <a:t>0</a:t>
                      </a:r>
                      <a:endParaRPr lang="ru-RU" sz="20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 Schoolbook" pitchFamily="18" charset="0"/>
                        </a:rPr>
                        <a:t>9</a:t>
                      </a:r>
                      <a:endParaRPr lang="ru-RU" sz="20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3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entury Schoolbook" pitchFamily="18" charset="0"/>
                        </a:rPr>
                        <a:t>Косинский</a:t>
                      </a:r>
                      <a:endParaRPr lang="ru-RU" sz="18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 Schoolbook" pitchFamily="18" charset="0"/>
                        </a:rPr>
                        <a:t>14</a:t>
                      </a:r>
                      <a:endParaRPr lang="ru-RU" sz="20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 Schoolbook" pitchFamily="18" charset="0"/>
                        </a:rPr>
                        <a:t>14</a:t>
                      </a:r>
                      <a:endParaRPr lang="ru-RU" sz="20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 Schoolbook" pitchFamily="18" charset="0"/>
                        </a:rPr>
                        <a:t>0</a:t>
                      </a:r>
                      <a:endParaRPr lang="ru-RU" sz="20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 Schoolbook" pitchFamily="18" charset="0"/>
                        </a:rPr>
                        <a:t>14</a:t>
                      </a:r>
                      <a:endParaRPr lang="ru-RU" sz="20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3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entury Schoolbook" pitchFamily="18" charset="0"/>
                        </a:rPr>
                        <a:t>Гайнский</a:t>
                      </a:r>
                      <a:endParaRPr lang="ru-RU" sz="18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 Schoolbook" pitchFamily="18" charset="0"/>
                        </a:rPr>
                        <a:t>17</a:t>
                      </a:r>
                      <a:endParaRPr lang="ru-RU" sz="20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 Schoolbook" pitchFamily="18" charset="0"/>
                        </a:rPr>
                        <a:t>15</a:t>
                      </a:r>
                      <a:endParaRPr lang="ru-RU" sz="20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 Schoolbook" pitchFamily="18" charset="0"/>
                        </a:rPr>
                        <a:t>3</a:t>
                      </a:r>
                      <a:endParaRPr lang="ru-RU" sz="20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 Schoolbook" pitchFamily="18" charset="0"/>
                        </a:rPr>
                        <a:t>0</a:t>
                      </a:r>
                      <a:endParaRPr lang="ru-RU" sz="2000" dirty="0"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3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entury Schoolbook" pitchFamily="18" charset="0"/>
                        </a:rPr>
                        <a:t>Всего</a:t>
                      </a:r>
                      <a:endParaRPr lang="ru-RU" sz="1800" b="1" dirty="0"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entury Schoolbook" pitchFamily="18" charset="0"/>
                        </a:rPr>
                        <a:t>135</a:t>
                      </a:r>
                      <a:endParaRPr lang="ru-RU" sz="2000" b="1" dirty="0"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entury Schoolbook" pitchFamily="18" charset="0"/>
                        </a:rPr>
                        <a:t>105</a:t>
                      </a:r>
                      <a:endParaRPr lang="ru-RU" sz="2000" b="1" dirty="0"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entury Schoolbook" pitchFamily="18" charset="0"/>
                        </a:rPr>
                        <a:t>17</a:t>
                      </a:r>
                      <a:endParaRPr lang="ru-RU" sz="2000" b="1" dirty="0"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entury Schoolbook" pitchFamily="18" charset="0"/>
                        </a:rPr>
                        <a:t>95</a:t>
                      </a:r>
                      <a:endParaRPr lang="ru-RU" sz="2000" b="1" dirty="0"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93670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Доля детей обучающихся в общеобразовательных учреждениях Пермского края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6325"/>
          <a:ext cx="8229600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Национальное образование</a:t>
            </a:r>
            <a:endParaRPr lang="ru-RU" dirty="0"/>
          </a:p>
        </p:txBody>
      </p:sp>
      <p:pic>
        <p:nvPicPr>
          <p:cNvPr id="5" name="Picture 2" descr="F:\национальн\SAM_0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9633" y="1000108"/>
            <a:ext cx="561978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357430"/>
            <a:ext cx="2928958" cy="395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2238"/>
            <a:ext cx="8929718" cy="563562"/>
          </a:xfrm>
        </p:spPr>
        <p:txBody>
          <a:bodyPr/>
          <a:lstStyle/>
          <a:p>
            <a:r>
              <a:rPr lang="ru-RU" sz="2400" dirty="0" smtClean="0"/>
              <a:t>Средний балл по результатам ЕРТ 4 классов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14356"/>
          <a:ext cx="9144000" cy="6143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2238"/>
            <a:ext cx="8572528" cy="563562"/>
          </a:xfrm>
        </p:spPr>
        <p:txBody>
          <a:bodyPr/>
          <a:lstStyle/>
          <a:p>
            <a:r>
              <a:rPr lang="ru-RU" sz="2400" dirty="0" smtClean="0"/>
              <a:t>Средний балл по результатам ГИА в 9 классах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85795"/>
          <a:ext cx="8686800" cy="607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Средний балл по результатам ЕГЭ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85794"/>
          <a:ext cx="8858280" cy="607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274" y="232681"/>
            <a:ext cx="8379725" cy="56356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Сеть образовательных учреждений г. Кудымкара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7714897"/>
              </p:ext>
            </p:extLst>
          </p:nvPr>
        </p:nvGraphicFramePr>
        <p:xfrm>
          <a:off x="457200" y="928670"/>
          <a:ext cx="8186766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144463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Динамика результатов ЕГЭ по всем предметам по районам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46648055"/>
              </p:ext>
            </p:extLst>
          </p:nvPr>
        </p:nvGraphicFramePr>
        <p:xfrm>
          <a:off x="468313" y="908722"/>
          <a:ext cx="8208144" cy="5544616"/>
        </p:xfrm>
        <a:graphic>
          <a:graphicData uri="http://schemas.openxmlformats.org/drawingml/2006/table">
            <a:tbl>
              <a:tblPr/>
              <a:tblGrid>
                <a:gridCol w="1172592"/>
                <a:gridCol w="1172592"/>
                <a:gridCol w="4397220"/>
                <a:gridCol w="1465740"/>
              </a:tblGrid>
              <a:tr h="693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Место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Wingdings"/>
                        </a:rPr>
                        <a:t>é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Wingdings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Wingdings"/>
                        </a:rPr>
                        <a:t>ê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Wingdings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Территория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Балл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93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1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6600"/>
                          </a:solidFill>
                          <a:effectLst/>
                          <a:latin typeface="Wingdings"/>
                        </a:rPr>
                        <a:t>é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г. Кудымкар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62,8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693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2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6600"/>
                          </a:solidFill>
                          <a:effectLst/>
                          <a:latin typeface="Wingdings"/>
                        </a:rPr>
                        <a:t>é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Юсьвинский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59,3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93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3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6600"/>
                          </a:solidFill>
                          <a:effectLst/>
                          <a:latin typeface="Wingdings"/>
                        </a:rPr>
                        <a:t>é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Косинский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57,7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93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4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6600"/>
                          </a:solidFill>
                          <a:effectLst/>
                          <a:latin typeface="Wingdings"/>
                        </a:rPr>
                        <a:t>é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Кудымкарский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</a:rPr>
                        <a:t>55,7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93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5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Wingdings"/>
                        </a:rPr>
                        <a:t>ê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Гайнский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</a:rPr>
                        <a:t>53,8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93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6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6600"/>
                          </a:solidFill>
                          <a:effectLst/>
                          <a:latin typeface="Wingdings"/>
                        </a:rPr>
                        <a:t>é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Юрлинский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</a:rPr>
                        <a:t>51,9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930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+mn-ea"/>
                          <a:cs typeface="+mn-cs"/>
                        </a:rPr>
                        <a:t>7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+mn-ea"/>
                        <a:cs typeface="+mn-cs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=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Кочёвский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</a:rPr>
                        <a:t>51,6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119733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14"/>
            <a:ext cx="7639080" cy="73499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Количество обучающихся набравших по результатам ЕГЭ 225 баллов и более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57050746"/>
              </p:ext>
            </p:extLst>
          </p:nvPr>
        </p:nvGraphicFramePr>
        <p:xfrm>
          <a:off x="0" y="1076325"/>
          <a:ext cx="8686800" cy="578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Учащиеся набравшие 100 баллов по ЕГЭ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401080" cy="4895864"/>
          </a:xfrm>
        </p:spPr>
        <p:txBody>
          <a:bodyPr/>
          <a:lstStyle/>
          <a:p>
            <a:pPr lvl="0">
              <a:buNone/>
            </a:pPr>
            <a:r>
              <a:rPr lang="ru-RU" sz="2400" dirty="0" smtClean="0">
                <a:solidFill>
                  <a:srgbClr val="800000"/>
                </a:solidFill>
                <a:latin typeface="Century Schoolbook" pitchFamily="18" charset="0"/>
              </a:rPr>
              <a:t>Власова Елена, выпускница МБОУ «СОШ № 8» - 100 баллов по русскому языку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800000"/>
                </a:solidFill>
                <a:latin typeface="Century Schoolbook" pitchFamily="18" charset="0"/>
              </a:rPr>
              <a:t>Вавилова Виктория, выпускница МБОУ «СОШ № 8» - 100 баллов по литературе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800000"/>
                </a:solidFill>
                <a:latin typeface="Century Schoolbook" pitchFamily="18" charset="0"/>
              </a:rPr>
              <a:t> Петров Денис, выпускник МОБУ «Гимназия № 3» - 100 баллов по географии</a:t>
            </a:r>
          </a:p>
          <a:p>
            <a:pPr>
              <a:buNone/>
            </a:pPr>
            <a:r>
              <a:rPr lang="ru-RU" sz="2400" dirty="0" smtClean="0">
                <a:solidFill>
                  <a:srgbClr val="800000"/>
                </a:solidFill>
                <a:latin typeface="Century Schoolbook" pitchFamily="18" charset="0"/>
              </a:rPr>
              <a:t>Рочева Екатерина, выпускница МБОУ </a:t>
            </a:r>
            <a:r>
              <a:rPr lang="ru-RU" sz="2400" dirty="0" err="1" smtClean="0">
                <a:solidFill>
                  <a:srgbClr val="800000"/>
                </a:solidFill>
                <a:latin typeface="Century Schoolbook" pitchFamily="18" charset="0"/>
              </a:rPr>
              <a:t>Юсьвинская</a:t>
            </a:r>
            <a:r>
              <a:rPr lang="ru-RU" sz="2400" dirty="0" smtClean="0">
                <a:solidFill>
                  <a:srgbClr val="800000"/>
                </a:solidFill>
                <a:latin typeface="Century Schoolbook" pitchFamily="18" charset="0"/>
              </a:rPr>
              <a:t> СОШ» – 100 баллов по русскому языку</a:t>
            </a:r>
          </a:p>
          <a:p>
            <a:pPr>
              <a:buNone/>
            </a:pPr>
            <a:r>
              <a:rPr lang="ru-RU" sz="2400" dirty="0" smtClean="0">
                <a:solidFill>
                  <a:srgbClr val="800000"/>
                </a:solidFill>
                <a:latin typeface="Century Schoolbook" pitchFamily="18" charset="0"/>
              </a:rPr>
              <a:t>Федосеева Татьяна, выпускница МБОУ «</a:t>
            </a:r>
            <a:r>
              <a:rPr lang="ru-RU" sz="2400" dirty="0" err="1" smtClean="0">
                <a:solidFill>
                  <a:srgbClr val="800000"/>
                </a:solidFill>
                <a:latin typeface="Century Schoolbook" pitchFamily="18" charset="0"/>
              </a:rPr>
              <a:t>Косинская</a:t>
            </a:r>
            <a:r>
              <a:rPr lang="ru-RU" sz="2400" dirty="0" smtClean="0">
                <a:solidFill>
                  <a:srgbClr val="800000"/>
                </a:solidFill>
                <a:latin typeface="Century Schoolbook" pitchFamily="18" charset="0"/>
              </a:rPr>
              <a:t> СОШ» – 100 баллов по географии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929718" cy="56356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Руководители и педагоги достигшие значительных результатов в образовательной деятельности за 2011-2012 учебный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786874" cy="5268742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800000"/>
                </a:solidFill>
                <a:latin typeface="Century Schoolbook" pitchFamily="18" charset="0"/>
              </a:rPr>
              <a:t>г. Кудымкар</a:t>
            </a:r>
          </a:p>
          <a:p>
            <a:pPr lvl="0">
              <a:spcBef>
                <a:spcPts val="300"/>
              </a:spcBef>
              <a:buClr>
                <a:srgbClr val="5D4BC7"/>
              </a:buClr>
              <a:buFont typeface="Century Schoolbook" pitchFamily="18" charset="0"/>
              <a:buChar char="―"/>
            </a:pPr>
            <a:r>
              <a:rPr lang="ru-RU" sz="1800" dirty="0" smtClean="0">
                <a:solidFill>
                  <a:srgbClr val="000056">
                    <a:lumMod val="90000"/>
                    <a:lumOff val="10000"/>
                  </a:srgbClr>
                </a:solidFill>
                <a:latin typeface="Century Schoolbook" pitchFamily="18" charset="0"/>
              </a:rPr>
              <a:t>Харина Надежда Викторовна, </a:t>
            </a:r>
            <a:r>
              <a:rPr lang="ru-RU" sz="1800" b="0" dirty="0" smtClean="0">
                <a:solidFill>
                  <a:srgbClr val="000056">
                    <a:lumMod val="90000"/>
                    <a:lumOff val="10000"/>
                  </a:srgbClr>
                </a:solidFill>
                <a:latin typeface="Century Schoolbook" pitchFamily="18" charset="0"/>
              </a:rPr>
              <a:t>директор МБОУ «Гимназия №3»</a:t>
            </a:r>
          </a:p>
          <a:p>
            <a:pPr lvl="0">
              <a:spcBef>
                <a:spcPts val="300"/>
              </a:spcBef>
              <a:buClr>
                <a:srgbClr val="5D4BC7"/>
              </a:buClr>
              <a:buFont typeface="Century Schoolbook" pitchFamily="18" charset="0"/>
              <a:buChar char="―"/>
            </a:pPr>
            <a:r>
              <a:rPr lang="ru-RU" sz="1800" dirty="0" err="1" smtClean="0">
                <a:solidFill>
                  <a:srgbClr val="000056">
                    <a:lumMod val="90000"/>
                    <a:lumOff val="10000"/>
                  </a:srgbClr>
                </a:solidFill>
                <a:latin typeface="Century Schoolbook" pitchFamily="18" charset="0"/>
              </a:rPr>
              <a:t>Баяндина</a:t>
            </a:r>
            <a:r>
              <a:rPr lang="ru-RU" sz="1800" dirty="0" smtClean="0">
                <a:solidFill>
                  <a:srgbClr val="000056">
                    <a:lumMod val="90000"/>
                    <a:lumOff val="10000"/>
                  </a:srgbClr>
                </a:solidFill>
                <a:latin typeface="Century Schoolbook" pitchFamily="18" charset="0"/>
              </a:rPr>
              <a:t> Ирина Павловна, </a:t>
            </a:r>
            <a:r>
              <a:rPr lang="ru-RU" sz="1800" b="0" dirty="0" smtClean="0">
                <a:solidFill>
                  <a:srgbClr val="000056">
                    <a:lumMod val="90000"/>
                    <a:lumOff val="10000"/>
                  </a:srgbClr>
                </a:solidFill>
                <a:latin typeface="Century Schoolbook" pitchFamily="18" charset="0"/>
              </a:rPr>
              <a:t>директор МБОУ «СОШ №8»</a:t>
            </a:r>
          </a:p>
          <a:p>
            <a:pPr lvl="0">
              <a:spcBef>
                <a:spcPts val="300"/>
              </a:spcBef>
              <a:buClr>
                <a:srgbClr val="5D4BC7"/>
              </a:buClr>
              <a:buFont typeface="Century Schoolbook" pitchFamily="18" charset="0"/>
              <a:buChar char="―"/>
            </a:pPr>
            <a:r>
              <a:rPr lang="ru-RU" sz="1800" dirty="0" err="1" smtClean="0">
                <a:solidFill>
                  <a:srgbClr val="000056">
                    <a:lumMod val="90000"/>
                    <a:lumOff val="10000"/>
                  </a:srgbClr>
                </a:solidFill>
                <a:latin typeface="Century Schoolbook" pitchFamily="18" charset="0"/>
              </a:rPr>
              <a:t>Хозяшева</a:t>
            </a:r>
            <a:r>
              <a:rPr lang="ru-RU" sz="1800" dirty="0" smtClean="0">
                <a:solidFill>
                  <a:srgbClr val="000056">
                    <a:lumMod val="90000"/>
                    <a:lumOff val="10000"/>
                  </a:srgbClr>
                </a:solidFill>
                <a:latin typeface="Century Schoolbook" pitchFamily="18" charset="0"/>
              </a:rPr>
              <a:t> Ирина Леонидовна, </a:t>
            </a:r>
            <a:r>
              <a:rPr lang="ru-RU" sz="1800" b="0" dirty="0" smtClean="0">
                <a:solidFill>
                  <a:srgbClr val="000056">
                    <a:lumMod val="90000"/>
                    <a:lumOff val="10000"/>
                  </a:srgbClr>
                </a:solidFill>
                <a:latin typeface="Century Schoolbook" pitchFamily="18" charset="0"/>
              </a:rPr>
              <a:t>учитель начальных классов МБОУ «СОШ №1» </a:t>
            </a:r>
          </a:p>
          <a:p>
            <a:pPr lvl="0">
              <a:spcBef>
                <a:spcPts val="300"/>
              </a:spcBef>
              <a:buClr>
                <a:srgbClr val="5D4BC7"/>
              </a:buClr>
              <a:buFont typeface="Century Schoolbook" pitchFamily="18" charset="0"/>
              <a:buChar char="―"/>
            </a:pPr>
            <a:r>
              <a:rPr lang="ru-RU" sz="1800" dirty="0" err="1">
                <a:solidFill>
                  <a:srgbClr val="000056">
                    <a:lumMod val="90000"/>
                    <a:lumOff val="10000"/>
                  </a:srgbClr>
                </a:solidFill>
                <a:latin typeface="Century Schoolbook" pitchFamily="18" charset="0"/>
              </a:rPr>
              <a:t>Ассанова</a:t>
            </a:r>
            <a:r>
              <a:rPr lang="ru-RU" sz="1800" dirty="0">
                <a:solidFill>
                  <a:srgbClr val="000056">
                    <a:lumMod val="90000"/>
                    <a:lumOff val="10000"/>
                  </a:srgbClr>
                </a:solidFill>
                <a:latin typeface="Century Schoolbook" pitchFamily="18" charset="0"/>
              </a:rPr>
              <a:t> Валентина Александровна, </a:t>
            </a:r>
            <a:r>
              <a:rPr lang="ru-RU" sz="1800" b="0" dirty="0" smtClean="0">
                <a:solidFill>
                  <a:srgbClr val="000056">
                    <a:lumMod val="90000"/>
                    <a:lumOff val="10000"/>
                  </a:srgbClr>
                </a:solidFill>
                <a:latin typeface="Century Schoolbook" pitchFamily="18" charset="0"/>
              </a:rPr>
              <a:t>учитель  английского языка МБОУ «СОШ №2»</a:t>
            </a:r>
          </a:p>
          <a:p>
            <a:pPr lvl="0">
              <a:spcBef>
                <a:spcPts val="300"/>
              </a:spcBef>
              <a:buClr>
                <a:srgbClr val="5D4BC7"/>
              </a:buClr>
              <a:buFont typeface="Century Schoolbook" pitchFamily="18" charset="0"/>
              <a:buChar char="―"/>
            </a:pPr>
            <a:r>
              <a:rPr lang="ru-RU" sz="1800" dirty="0">
                <a:solidFill>
                  <a:srgbClr val="000056">
                    <a:lumMod val="90000"/>
                    <a:lumOff val="10000"/>
                  </a:srgbClr>
                </a:solidFill>
                <a:latin typeface="Century Schoolbook" pitchFamily="18" charset="0"/>
              </a:rPr>
              <a:t>Братчикова Валентина Викторовна, </a:t>
            </a:r>
            <a:r>
              <a:rPr lang="ru-RU" sz="1800" b="0" dirty="0" smtClean="0">
                <a:solidFill>
                  <a:srgbClr val="000056">
                    <a:lumMod val="90000"/>
                    <a:lumOff val="10000"/>
                  </a:srgbClr>
                </a:solidFill>
                <a:latin typeface="Century Schoolbook" pitchFamily="18" charset="0"/>
              </a:rPr>
              <a:t>учитель истории и обществознания МБОУ «СОШ №2»</a:t>
            </a:r>
          </a:p>
          <a:p>
            <a:pPr lvl="0">
              <a:spcBef>
                <a:spcPts val="300"/>
              </a:spcBef>
              <a:buClr>
                <a:srgbClr val="5D4BC7"/>
              </a:buClr>
              <a:buFont typeface="Century Schoolbook" pitchFamily="18" charset="0"/>
              <a:buChar char="―"/>
            </a:pPr>
            <a:r>
              <a:rPr lang="ru-RU" sz="1800" dirty="0">
                <a:solidFill>
                  <a:srgbClr val="000056">
                    <a:lumMod val="90000"/>
                    <a:lumOff val="10000"/>
                  </a:srgbClr>
                </a:solidFill>
                <a:latin typeface="Century Schoolbook" pitchFamily="18" charset="0"/>
              </a:rPr>
              <a:t>Ермакова Елена Михайловна, </a:t>
            </a:r>
            <a:r>
              <a:rPr lang="ru-RU" sz="1800" b="0" dirty="0" smtClean="0">
                <a:solidFill>
                  <a:srgbClr val="000056">
                    <a:lumMod val="90000"/>
                    <a:lumOff val="10000"/>
                  </a:srgbClr>
                </a:solidFill>
                <a:latin typeface="Century Schoolbook" pitchFamily="18" charset="0"/>
              </a:rPr>
              <a:t>учитель русского языка и литературы МБОУ «СОШ №2»</a:t>
            </a:r>
          </a:p>
          <a:p>
            <a:pPr lvl="0">
              <a:spcBef>
                <a:spcPts val="300"/>
              </a:spcBef>
              <a:buClr>
                <a:srgbClr val="5D4BC7"/>
              </a:buClr>
              <a:buFont typeface="Century Schoolbook" pitchFamily="18" charset="0"/>
              <a:buChar char="―"/>
            </a:pPr>
            <a:r>
              <a:rPr lang="ru-RU" sz="1800" dirty="0" err="1">
                <a:solidFill>
                  <a:srgbClr val="000056">
                    <a:lumMod val="90000"/>
                    <a:lumOff val="10000"/>
                  </a:srgbClr>
                </a:solidFill>
                <a:latin typeface="Century Schoolbook" pitchFamily="18" charset="0"/>
              </a:rPr>
              <a:t>Афонова</a:t>
            </a:r>
            <a:r>
              <a:rPr lang="ru-RU" sz="1800" dirty="0">
                <a:solidFill>
                  <a:srgbClr val="000056">
                    <a:lumMod val="90000"/>
                    <a:lumOff val="10000"/>
                  </a:srgbClr>
                </a:solidFill>
                <a:latin typeface="Century Schoolbook" pitchFamily="18" charset="0"/>
              </a:rPr>
              <a:t> Людмила Ивановна, </a:t>
            </a:r>
            <a:r>
              <a:rPr lang="ru-RU" sz="1800" b="0" dirty="0" smtClean="0">
                <a:solidFill>
                  <a:srgbClr val="000056">
                    <a:lumMod val="90000"/>
                    <a:lumOff val="10000"/>
                  </a:srgbClr>
                </a:solidFill>
                <a:latin typeface="Century Schoolbook" pitchFamily="18" charset="0"/>
              </a:rPr>
              <a:t>учитель  истории МБОУ «Гимназия №3»</a:t>
            </a:r>
          </a:p>
          <a:p>
            <a:pPr lvl="0">
              <a:spcBef>
                <a:spcPts val="300"/>
              </a:spcBef>
              <a:buClr>
                <a:srgbClr val="5D4BC7"/>
              </a:buClr>
              <a:buFont typeface="Century Schoolbook" pitchFamily="18" charset="0"/>
              <a:buChar char="―"/>
            </a:pPr>
            <a:r>
              <a:rPr lang="ru-RU" sz="1800" dirty="0">
                <a:solidFill>
                  <a:srgbClr val="000056">
                    <a:lumMod val="90000"/>
                    <a:lumOff val="10000"/>
                  </a:srgbClr>
                </a:solidFill>
                <a:latin typeface="Century Schoolbook" pitchFamily="18" charset="0"/>
              </a:rPr>
              <a:t>Сторожева Зоя Андреевна</a:t>
            </a:r>
            <a:r>
              <a:rPr lang="ru-RU" sz="1800" b="0" dirty="0" smtClean="0">
                <a:solidFill>
                  <a:srgbClr val="000056">
                    <a:lumMod val="90000"/>
                    <a:lumOff val="10000"/>
                  </a:srgbClr>
                </a:solidFill>
                <a:latin typeface="Century Schoolbook" pitchFamily="18" charset="0"/>
              </a:rPr>
              <a:t>, учитель физики МБОУ «Гимназия №3»</a:t>
            </a:r>
          </a:p>
          <a:p>
            <a:pPr lvl="0">
              <a:spcBef>
                <a:spcPts val="300"/>
              </a:spcBef>
              <a:buClr>
                <a:srgbClr val="5D4BC7"/>
              </a:buClr>
              <a:buFont typeface="Century Schoolbook" pitchFamily="18" charset="0"/>
              <a:buChar char="―"/>
            </a:pPr>
            <a:r>
              <a:rPr lang="ru-RU" sz="1800" dirty="0" err="1">
                <a:solidFill>
                  <a:srgbClr val="000056">
                    <a:lumMod val="90000"/>
                    <a:lumOff val="10000"/>
                  </a:srgbClr>
                </a:solidFill>
                <a:latin typeface="Century Schoolbook" pitchFamily="18" charset="0"/>
              </a:rPr>
              <a:t>Распопова</a:t>
            </a:r>
            <a:r>
              <a:rPr lang="ru-RU" sz="1800" dirty="0">
                <a:solidFill>
                  <a:srgbClr val="000056">
                    <a:lumMod val="90000"/>
                    <a:lumOff val="10000"/>
                  </a:srgbClr>
                </a:solidFill>
                <a:latin typeface="Century Schoolbook" pitchFamily="18" charset="0"/>
              </a:rPr>
              <a:t> Любовь Геннадьевна, </a:t>
            </a:r>
            <a:r>
              <a:rPr lang="ru-RU" sz="1800" b="0" dirty="0">
                <a:solidFill>
                  <a:srgbClr val="000056">
                    <a:lumMod val="90000"/>
                    <a:lumOff val="10000"/>
                  </a:srgbClr>
                </a:solidFill>
                <a:latin typeface="Century Schoolbook" pitchFamily="18" charset="0"/>
              </a:rPr>
              <a:t>учитель начальных классов МБОУ «СОШ №8»</a:t>
            </a:r>
          </a:p>
          <a:p>
            <a:pPr lvl="0">
              <a:spcBef>
                <a:spcPts val="300"/>
              </a:spcBef>
              <a:buClr>
                <a:srgbClr val="5D4BC7"/>
              </a:buClr>
              <a:buFont typeface="Century Schoolbook" pitchFamily="18" charset="0"/>
              <a:buChar char="―"/>
            </a:pPr>
            <a:r>
              <a:rPr lang="ru-RU" sz="1800" dirty="0" err="1">
                <a:solidFill>
                  <a:srgbClr val="000056">
                    <a:lumMod val="90000"/>
                    <a:lumOff val="10000"/>
                  </a:srgbClr>
                </a:solidFill>
                <a:latin typeface="Century Schoolbook" pitchFamily="18" charset="0"/>
              </a:rPr>
              <a:t>Радостева</a:t>
            </a:r>
            <a:r>
              <a:rPr lang="ru-RU" sz="1800" dirty="0">
                <a:solidFill>
                  <a:srgbClr val="000056">
                    <a:lumMod val="90000"/>
                    <a:lumOff val="10000"/>
                  </a:srgbClr>
                </a:solidFill>
                <a:latin typeface="Century Schoolbook" pitchFamily="18" charset="0"/>
              </a:rPr>
              <a:t> Анастасия </a:t>
            </a:r>
            <a:r>
              <a:rPr lang="ru-RU" sz="1800" dirty="0" err="1">
                <a:solidFill>
                  <a:srgbClr val="000056">
                    <a:lumMod val="90000"/>
                    <a:lumOff val="10000"/>
                  </a:srgbClr>
                </a:solidFill>
                <a:latin typeface="Century Schoolbook" pitchFamily="18" charset="0"/>
              </a:rPr>
              <a:t>Афонасьевна</a:t>
            </a:r>
            <a:r>
              <a:rPr lang="ru-RU" sz="1800" dirty="0">
                <a:solidFill>
                  <a:srgbClr val="000056">
                    <a:lumMod val="90000"/>
                    <a:lumOff val="10000"/>
                  </a:srgbClr>
                </a:solidFill>
                <a:latin typeface="Century Schoolbook" pitchFamily="18" charset="0"/>
              </a:rPr>
              <a:t>, </a:t>
            </a:r>
            <a:r>
              <a:rPr lang="ru-RU" sz="1800" b="0" dirty="0">
                <a:solidFill>
                  <a:srgbClr val="000056">
                    <a:lumMod val="90000"/>
                    <a:lumOff val="10000"/>
                  </a:srgbClr>
                </a:solidFill>
                <a:latin typeface="Century Schoolbook" pitchFamily="18" charset="0"/>
              </a:rPr>
              <a:t>воспитатель МДОБУ «Детский сад №22 «Берёзка»</a:t>
            </a:r>
          </a:p>
          <a:p>
            <a:pPr lvl="0">
              <a:spcBef>
                <a:spcPts val="300"/>
              </a:spcBef>
              <a:buClr>
                <a:srgbClr val="5D4BC7"/>
              </a:buClr>
              <a:buFont typeface="Century Schoolbook" pitchFamily="18" charset="0"/>
              <a:buChar char="―"/>
            </a:pPr>
            <a:r>
              <a:rPr lang="ru-RU" sz="1800" dirty="0">
                <a:solidFill>
                  <a:srgbClr val="000056">
                    <a:lumMod val="90000"/>
                    <a:lumOff val="10000"/>
                  </a:srgbClr>
                </a:solidFill>
                <a:latin typeface="Century Schoolbook" pitchFamily="18" charset="0"/>
              </a:rPr>
              <a:t>Селина Людмила Егоровна,</a:t>
            </a:r>
            <a:r>
              <a:rPr lang="ru-RU" sz="1800" b="0" dirty="0" smtClean="0">
                <a:solidFill>
                  <a:srgbClr val="000056">
                    <a:lumMod val="90000"/>
                    <a:lumOff val="10000"/>
                  </a:srgbClr>
                </a:solidFill>
                <a:latin typeface="Century Schoolbook" pitchFamily="18" charset="0"/>
              </a:rPr>
              <a:t> </a:t>
            </a:r>
            <a:r>
              <a:rPr lang="ru-RU" sz="1800" b="0" dirty="0">
                <a:solidFill>
                  <a:srgbClr val="000056">
                    <a:lumMod val="90000"/>
                    <a:lumOff val="10000"/>
                  </a:srgbClr>
                </a:solidFill>
                <a:latin typeface="Century Schoolbook" pitchFamily="18" charset="0"/>
              </a:rPr>
              <a:t>инструктор по физическому воспитанию МБДОУ «Детский сад №27 «Колокольчик»</a:t>
            </a:r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929718" cy="56356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Руководители и педагоги достигшие значительных результатов в образовательной деятельности за 2011-2012 учебный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786874" cy="5286412"/>
          </a:xfrm>
        </p:spPr>
        <p:txBody>
          <a:bodyPr/>
          <a:lstStyle/>
          <a:p>
            <a:pPr>
              <a:buNone/>
            </a:pPr>
            <a:r>
              <a:rPr lang="ru-RU" sz="2000" dirty="0" err="1">
                <a:solidFill>
                  <a:srgbClr val="800000"/>
                </a:solidFill>
                <a:latin typeface="Century Schoolbook" pitchFamily="18" charset="0"/>
              </a:rPr>
              <a:t>Кудымкарский</a:t>
            </a:r>
            <a:r>
              <a:rPr lang="ru-RU" sz="2000" dirty="0">
                <a:solidFill>
                  <a:srgbClr val="800000"/>
                </a:solidFill>
                <a:latin typeface="Century Schoolbook" pitchFamily="18" charset="0"/>
              </a:rPr>
              <a:t> район:</a:t>
            </a:r>
          </a:p>
          <a:p>
            <a:pPr>
              <a:buFont typeface="Century Schoolbook" pitchFamily="18" charset="0"/>
              <a:buChar char="―"/>
            </a:pP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Денисова Марина Геннадьевна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, МАОУ«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Пешнигортская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СОШ»;</a:t>
            </a:r>
          </a:p>
          <a:p>
            <a:pPr>
              <a:buFont typeface="Century Schoolbook" pitchFamily="18" charset="0"/>
              <a:buChar char="―"/>
            </a:pP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Казаринова Нина Николаевна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, МАОУ «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Верх-Юсьвинская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ООШ» </a:t>
            </a:r>
          </a:p>
          <a:p>
            <a:pPr marL="363538" indent="-363538">
              <a:buFont typeface="Century Schoolbook" pitchFamily="18" charset="0"/>
              <a:buChar char="―"/>
            </a:pP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Канюков Валерий Иванович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, МАОУ «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Белоевская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СОШ»;</a:t>
            </a:r>
          </a:p>
          <a:p>
            <a:pPr marL="363538" indent="-363538">
              <a:buFont typeface="Century Schoolbook" pitchFamily="18" charset="0"/>
              <a:buChar char="―"/>
            </a:pPr>
            <a:r>
              <a:rPr lang="ru-RU" sz="180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Карандашова</a:t>
            </a: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Зоя Федоровна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, МАОУ «Ленинская СОШ» «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Полвинская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ООШ»;</a:t>
            </a:r>
          </a:p>
          <a:p>
            <a:pPr>
              <a:buFont typeface="Century Schoolbook" pitchFamily="18" charset="0"/>
              <a:buChar char="―"/>
            </a:pPr>
            <a:r>
              <a:rPr lang="ru-RU" sz="180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Отинова</a:t>
            </a: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Татьяна Анатольевна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, МАОУ «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Кувинская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СОШ»;</a:t>
            </a:r>
          </a:p>
          <a:p>
            <a:pPr>
              <a:buFont typeface="Century Schoolbook" pitchFamily="18" charset="0"/>
              <a:buChar char="―"/>
            </a:pP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Плотникова Галина Михайловна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, МАОУ «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Белоевская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СОШ»;</a:t>
            </a:r>
          </a:p>
          <a:p>
            <a:pPr>
              <a:buFont typeface="Century Schoolbook" pitchFamily="18" charset="0"/>
              <a:buChar char="―"/>
            </a:pPr>
            <a:r>
              <a:rPr lang="ru-RU" sz="180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Четина</a:t>
            </a: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Галина Ивановна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, МАОУ «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Самковская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СОШ».</a:t>
            </a:r>
          </a:p>
          <a:p>
            <a:pPr>
              <a:buFont typeface="Century Schoolbook" pitchFamily="18" charset="0"/>
              <a:buChar char="―"/>
            </a:pPr>
            <a:r>
              <a:rPr lang="ru-RU" sz="180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Аликина</a:t>
            </a: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Надежда Семеновна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, МАОУ «Ленинская СОШ»;</a:t>
            </a:r>
          </a:p>
          <a:p>
            <a:pPr>
              <a:buFont typeface="Century Schoolbook" pitchFamily="18" charset="0"/>
              <a:buChar char="―"/>
            </a:pPr>
            <a:r>
              <a:rPr lang="ru-RU" sz="180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Бразгина</a:t>
            </a: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80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Ксенья</a:t>
            </a: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Ивановна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, МАОУ «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Ошибская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СОШ» «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Егоровская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ООШ»;</a:t>
            </a:r>
          </a:p>
          <a:p>
            <a:pPr>
              <a:buFont typeface="Century Schoolbook" pitchFamily="18" charset="0"/>
              <a:buChar char="―"/>
            </a:pP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Попова Лия Ивановна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, МАОУ «Ленинская СОШ»;</a:t>
            </a:r>
          </a:p>
          <a:p>
            <a:pPr>
              <a:buFont typeface="Century Schoolbook" pitchFamily="18" charset="0"/>
              <a:buChar char="―"/>
            </a:pPr>
            <a:r>
              <a:rPr lang="ru-RU" sz="180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Тотьмянина</a:t>
            </a: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Нина Васильевна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, МАОУ «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Кувинская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СОШ»;</a:t>
            </a:r>
          </a:p>
          <a:p>
            <a:pPr>
              <a:buFont typeface="Century Schoolbook" pitchFamily="18" charset="0"/>
              <a:buChar char="―"/>
            </a:pPr>
            <a:r>
              <a:rPr lang="ru-RU" sz="180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Туляева</a:t>
            </a: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Людмила Леонидовна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, МАОУ «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Самковская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СОШ»;</a:t>
            </a:r>
          </a:p>
          <a:p>
            <a:pPr>
              <a:buFont typeface="Century Schoolbook" pitchFamily="18" charset="0"/>
              <a:buChar char="―"/>
            </a:pPr>
            <a:r>
              <a:rPr lang="ru-RU" sz="180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Четина</a:t>
            </a: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Галина Филипповна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, МАОУ «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Верх-Иньвенская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СОШ».</a:t>
            </a:r>
            <a:endParaRPr lang="ru-RU" sz="1800" dirty="0" smtClean="0">
              <a:solidFill>
                <a:schemeClr val="accent4">
                  <a:lumMod val="90000"/>
                  <a:lumOff val="10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929718" cy="56356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Руководители и педагоги достигшие значительных результатов в образовательной деятельности за 2011-2012 учебный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40768"/>
            <a:ext cx="8358246" cy="5160066"/>
          </a:xfrm>
        </p:spPr>
        <p:txBody>
          <a:bodyPr/>
          <a:lstStyle/>
          <a:p>
            <a:pPr>
              <a:buNone/>
            </a:pPr>
            <a:r>
              <a:rPr lang="ru-RU" sz="2000" dirty="0" err="1">
                <a:solidFill>
                  <a:srgbClr val="800000"/>
                </a:solidFill>
                <a:latin typeface="Century Schoolbook" pitchFamily="18" charset="0"/>
              </a:rPr>
              <a:t>Юсьвинский</a:t>
            </a:r>
            <a:r>
              <a:rPr lang="ru-RU" sz="2000" dirty="0">
                <a:solidFill>
                  <a:srgbClr val="800000"/>
                </a:solidFill>
                <a:latin typeface="Century Schoolbook" pitchFamily="18" charset="0"/>
              </a:rPr>
              <a:t> район:</a:t>
            </a:r>
          </a:p>
          <a:p>
            <a:pPr>
              <a:buFont typeface="Century Schoolbook" pitchFamily="18" charset="0"/>
              <a:buChar char="―"/>
            </a:pPr>
            <a:r>
              <a:rPr lang="ru-RU" sz="20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Теплоухова А.С., </a:t>
            </a:r>
            <a:r>
              <a:rPr lang="ru-RU" sz="20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учитель русского языка и литературы МБОУ «</a:t>
            </a:r>
            <a:r>
              <a:rPr lang="ru-RU" sz="20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Пожвинская</a:t>
            </a:r>
            <a:r>
              <a:rPr lang="ru-RU" sz="20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СОШ №1»</a:t>
            </a:r>
          </a:p>
          <a:p>
            <a:pPr>
              <a:buFont typeface="Century Schoolbook" pitchFamily="18" charset="0"/>
              <a:buChar char="―"/>
            </a:pPr>
            <a:r>
              <a:rPr lang="ru-RU" sz="200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Онькова</a:t>
            </a:r>
            <a:r>
              <a:rPr lang="ru-RU" sz="20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Д.А., </a:t>
            </a:r>
            <a:r>
              <a:rPr lang="ru-RU" sz="20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учитель начальных классов МБОУ «</a:t>
            </a:r>
            <a:r>
              <a:rPr lang="ru-RU" sz="20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Майкорская</a:t>
            </a:r>
            <a:r>
              <a:rPr lang="ru-RU" sz="20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СОШ»</a:t>
            </a:r>
          </a:p>
          <a:p>
            <a:pPr>
              <a:buFont typeface="Century Schoolbook" pitchFamily="18" charset="0"/>
              <a:buChar char="―"/>
            </a:pPr>
            <a:r>
              <a:rPr lang="ru-RU" sz="20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Филатова И.Н., </a:t>
            </a:r>
            <a:r>
              <a:rPr lang="ru-RU" sz="20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воспитатель МБДОУ Центр развития ребенка - детский сад «</a:t>
            </a:r>
            <a:r>
              <a:rPr lang="ru-RU" sz="20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Чебурашка</a:t>
            </a:r>
            <a:r>
              <a:rPr lang="ru-RU" sz="20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»</a:t>
            </a:r>
          </a:p>
          <a:p>
            <a:pPr>
              <a:buFont typeface="Century Schoolbook" pitchFamily="18" charset="0"/>
              <a:buChar char="―"/>
            </a:pPr>
            <a:r>
              <a:rPr lang="ru-RU" sz="20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Давыдова Л.К., </a:t>
            </a:r>
            <a:r>
              <a:rPr lang="ru-RU" sz="20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воспитатель МБДОУ «</a:t>
            </a:r>
            <a:r>
              <a:rPr lang="ru-RU" sz="20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Майкорский</a:t>
            </a:r>
            <a:r>
              <a:rPr lang="ru-RU" sz="20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детский сад №1»</a:t>
            </a:r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929718" cy="56356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Руководители и педагоги достигшие значительных результатов в образовательной деятельности за 2011-2012 учебный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786874" cy="5286412"/>
          </a:xfrm>
        </p:spPr>
        <p:txBody>
          <a:bodyPr/>
          <a:lstStyle/>
          <a:p>
            <a:pPr>
              <a:buNone/>
            </a:pPr>
            <a:r>
              <a:rPr lang="ru-RU" sz="2000" dirty="0" err="1">
                <a:solidFill>
                  <a:srgbClr val="800000"/>
                </a:solidFill>
                <a:latin typeface="Century Schoolbook" pitchFamily="18" charset="0"/>
              </a:rPr>
              <a:t>Юрлинский</a:t>
            </a:r>
            <a:r>
              <a:rPr lang="ru-RU" sz="2000" dirty="0">
                <a:solidFill>
                  <a:srgbClr val="800000"/>
                </a:solidFill>
                <a:latin typeface="Century Schoolbook" pitchFamily="18" charset="0"/>
              </a:rPr>
              <a:t> район:</a:t>
            </a:r>
          </a:p>
          <a:p>
            <a:pPr>
              <a:buFont typeface="Century Schoolbook" pitchFamily="18" charset="0"/>
              <a:buChar char="―"/>
            </a:pPr>
            <a:r>
              <a:rPr lang="ru-RU" sz="180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Ушачёв</a:t>
            </a: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Вячеслав Васильевич, 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директор 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Усть-Берёзовской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основной школы</a:t>
            </a:r>
          </a:p>
          <a:p>
            <a:pPr>
              <a:buFont typeface="Century Schoolbook" pitchFamily="18" charset="0"/>
              <a:buChar char="―"/>
            </a:pP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Топоркова Надежда Анатольевна,  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директор 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Усть-Зулинской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основной школы </a:t>
            </a:r>
          </a:p>
          <a:p>
            <a:pPr>
              <a:buFont typeface="Century Schoolbook" pitchFamily="18" charset="0"/>
              <a:buChar char="―"/>
            </a:pPr>
            <a:r>
              <a:rPr lang="ru-RU" sz="180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Кудымова</a:t>
            </a: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Любовь Ивановна, 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учитель географии 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Юрлинской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средней школы 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им.Л.Барышева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</a:t>
            </a:r>
          </a:p>
          <a:p>
            <a:pPr>
              <a:buFont typeface="Century Schoolbook" pitchFamily="18" charset="0"/>
              <a:buChar char="―"/>
            </a:pPr>
            <a:r>
              <a:rPr lang="ru-RU" sz="180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Ташкинова</a:t>
            </a: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Любовь Юльевна, 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учитель русского языка и литературы 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Юмской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основной школы</a:t>
            </a:r>
          </a:p>
          <a:p>
            <a:pPr>
              <a:buFont typeface="Century Schoolbook" pitchFamily="18" charset="0"/>
              <a:buChar char="―"/>
            </a:pP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Иванова Светлана Юрьевна, 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учитель истории 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Юрлинской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средней школы 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им.Л.Барышева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</a:t>
            </a:r>
          </a:p>
          <a:p>
            <a:pPr>
              <a:buFont typeface="Century Schoolbook" pitchFamily="18" charset="0"/>
              <a:buChar char="―"/>
            </a:pP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Першина Валентина Александровна, 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учитель русского языка и литературы 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Юрлинской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средней школы 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им.Л.Барышева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</a:t>
            </a:r>
          </a:p>
          <a:p>
            <a:pPr>
              <a:buFont typeface="Century Schoolbook" pitchFamily="18" charset="0"/>
              <a:buChar char="―"/>
            </a:pPr>
            <a:endParaRPr lang="ru-RU" sz="1800" dirty="0" smtClean="0">
              <a:solidFill>
                <a:schemeClr val="accent4">
                  <a:lumMod val="90000"/>
                  <a:lumOff val="10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929718" cy="56356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Руководители и педагоги достигшие значительных результатов в образовательной деятельности за 2011-2012 учебный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786874" cy="5286412"/>
          </a:xfrm>
        </p:spPr>
        <p:txBody>
          <a:bodyPr/>
          <a:lstStyle/>
          <a:p>
            <a:pPr>
              <a:buNone/>
            </a:pPr>
            <a:r>
              <a:rPr lang="ru-RU" sz="2000" dirty="0" err="1">
                <a:solidFill>
                  <a:srgbClr val="800000"/>
                </a:solidFill>
                <a:latin typeface="Century Schoolbook" pitchFamily="18" charset="0"/>
              </a:rPr>
              <a:t>Кочевский</a:t>
            </a:r>
            <a:r>
              <a:rPr lang="ru-RU" sz="2000" dirty="0">
                <a:solidFill>
                  <a:srgbClr val="800000"/>
                </a:solidFill>
                <a:latin typeface="Century Schoolbook" pitchFamily="18" charset="0"/>
              </a:rPr>
              <a:t> район:</a:t>
            </a:r>
          </a:p>
          <a:p>
            <a:pPr>
              <a:buFont typeface="Century Schoolbook" pitchFamily="18" charset="0"/>
              <a:buChar char="―"/>
            </a:pPr>
            <a:r>
              <a:rPr lang="ru-RU" sz="180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Светлакова</a:t>
            </a: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Любовь Сергеевна, 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директор МБОУ 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Кочёвская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СОШ» </a:t>
            </a:r>
          </a:p>
          <a:p>
            <a:pPr>
              <a:buFont typeface="Century Schoolbook" pitchFamily="18" charset="0"/>
              <a:buChar char="―"/>
            </a:pP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Федосеева Алевтина Германовна, 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директор МБОУ «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Усть-Онолвинская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ООШ» </a:t>
            </a:r>
          </a:p>
          <a:p>
            <a:pPr>
              <a:buFont typeface="Century Schoolbook" pitchFamily="18" charset="0"/>
              <a:buChar char="―"/>
            </a:pPr>
            <a:r>
              <a:rPr lang="ru-RU" sz="180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Тетерлев</a:t>
            </a: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Михаил Николаевич, 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педагог МБОУ «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Пелымская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СОШ»</a:t>
            </a:r>
          </a:p>
          <a:p>
            <a:pPr>
              <a:buFont typeface="Century Schoolbook" pitchFamily="18" charset="0"/>
              <a:buChar char="―"/>
            </a:pP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Колотилова </a:t>
            </a:r>
            <a:r>
              <a:rPr lang="ru-RU" sz="180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Октябрина</a:t>
            </a: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Викторовна, 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педагог МБОУ «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Юксеевская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СОШ»</a:t>
            </a:r>
          </a:p>
          <a:p>
            <a:pPr>
              <a:buFont typeface="Century Schoolbook" pitchFamily="18" charset="0"/>
              <a:buChar char="―"/>
            </a:pPr>
            <a:r>
              <a:rPr lang="ru-RU" sz="180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Федурина</a:t>
            </a: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Надежда Ивановна, 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педагог МБОУ «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Юксеевская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СОШ» </a:t>
            </a:r>
          </a:p>
          <a:p>
            <a:pPr>
              <a:buFont typeface="Century Schoolbook" pitchFamily="18" charset="0"/>
              <a:buChar char="―"/>
            </a:pPr>
            <a:r>
              <a:rPr lang="ru-RU" sz="180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Кучевасова</a:t>
            </a: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Татьяна Леонидовна, 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педагог МБОУ «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Кочёвская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СОШ»</a:t>
            </a:r>
          </a:p>
          <a:p>
            <a:pPr>
              <a:buFont typeface="Century Schoolbook" pitchFamily="18" charset="0"/>
              <a:buChar char="―"/>
            </a:pP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180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Кучевасова</a:t>
            </a: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Елена Ивановна, 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педагог МБДОУ «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Кочёвский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детский сад «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Сильканок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»</a:t>
            </a:r>
          </a:p>
          <a:p>
            <a:pPr>
              <a:buFont typeface="Century Schoolbook" pitchFamily="18" charset="0"/>
              <a:buChar char="―"/>
            </a:pPr>
            <a:r>
              <a:rPr lang="ru-RU" sz="180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Тетерлева</a:t>
            </a: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Светлана Ивановна, 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педагог МБОУ «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Кочёвская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СОШ»</a:t>
            </a:r>
          </a:p>
          <a:p>
            <a:pPr>
              <a:buFont typeface="Century Schoolbook" pitchFamily="18" charset="0"/>
              <a:buChar char="―"/>
            </a:pPr>
            <a:endParaRPr lang="ru-RU" sz="1800" b="0" dirty="0" smtClean="0">
              <a:solidFill>
                <a:schemeClr val="accent4">
                  <a:lumMod val="90000"/>
                  <a:lumOff val="10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929718" cy="56356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Руководители и педагоги достигшие значительных результатов в образовательной деятельности за 2011-2012 учебный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786874" cy="5286412"/>
          </a:xfrm>
        </p:spPr>
        <p:txBody>
          <a:bodyPr/>
          <a:lstStyle/>
          <a:p>
            <a:pPr>
              <a:buNone/>
            </a:pPr>
            <a:r>
              <a:rPr lang="ru-RU" sz="2000" dirty="0" err="1">
                <a:solidFill>
                  <a:srgbClr val="800000"/>
                </a:solidFill>
                <a:latin typeface="Century Schoolbook" pitchFamily="18" charset="0"/>
              </a:rPr>
              <a:t>Косинский</a:t>
            </a:r>
            <a:r>
              <a:rPr lang="ru-RU" sz="2000" dirty="0">
                <a:solidFill>
                  <a:srgbClr val="800000"/>
                </a:solidFill>
                <a:latin typeface="Century Schoolbook" pitchFamily="18" charset="0"/>
              </a:rPr>
              <a:t> район:</a:t>
            </a:r>
          </a:p>
          <a:p>
            <a:pPr>
              <a:buFont typeface="Century Schoolbook" pitchFamily="18" charset="0"/>
              <a:buChar char="―"/>
            </a:pPr>
            <a:r>
              <a:rPr lang="ru-RU" sz="180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Контиева</a:t>
            </a: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Лидия Петровна ,  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учитель английского языка МБОУ «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Косинская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СОШ»</a:t>
            </a:r>
          </a:p>
          <a:p>
            <a:pPr>
              <a:buFont typeface="Century Schoolbook" pitchFamily="18" charset="0"/>
              <a:buChar char="―"/>
            </a:pP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Федосеева Валентина Семеновна , 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учитель русского языка и литературы МБОУ «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Чураковская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ООШ»</a:t>
            </a:r>
          </a:p>
          <a:p>
            <a:pPr>
              <a:buFont typeface="Century Schoolbook" pitchFamily="18" charset="0"/>
              <a:buChar char="―"/>
            </a:pP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Мартынова вера Андреевна, 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учитель математики МБОУ «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Косинская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СОШ»</a:t>
            </a:r>
          </a:p>
          <a:p>
            <a:pPr>
              <a:buFont typeface="Century Schoolbook" pitchFamily="18" charset="0"/>
              <a:buChar char="―"/>
            </a:pP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Останина Валентина Николаевна,  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учитель русского языка и литературы МБОУ  «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Порошевская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ООШ»</a:t>
            </a:r>
          </a:p>
          <a:p>
            <a:pPr>
              <a:spcBef>
                <a:spcPts val="0"/>
              </a:spcBef>
              <a:buFont typeface="Century Schoolbook" pitchFamily="18" charset="0"/>
              <a:buChar char="―"/>
            </a:pPr>
            <a:r>
              <a:rPr lang="ru-RU" sz="180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Андрова</a:t>
            </a: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Валентина Александровна , 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учитель географии МБОУ «</a:t>
            </a:r>
            <a:r>
              <a:rPr lang="ru-R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Косинская</a:t>
            </a:r>
            <a:r>
              <a:rPr lang="ru-RU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СОШ»</a:t>
            </a:r>
          </a:p>
          <a:p>
            <a:pPr>
              <a:buFont typeface="Century Schoolbook" pitchFamily="18" charset="0"/>
              <a:buChar char="―"/>
            </a:pPr>
            <a:endParaRPr lang="ru-RU" sz="1800" dirty="0" smtClean="0">
              <a:solidFill>
                <a:schemeClr val="accent4">
                  <a:lumMod val="90000"/>
                  <a:lumOff val="10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929718" cy="56356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Руководители и педагоги достигшие значительных результатов в образовательной деятельности за 2011-2012 учебный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786874" cy="5286412"/>
          </a:xfrm>
        </p:spPr>
        <p:txBody>
          <a:bodyPr/>
          <a:lstStyle/>
          <a:p>
            <a:pPr>
              <a:buNone/>
            </a:pPr>
            <a:r>
              <a:rPr lang="ru-RU" sz="2000" dirty="0" err="1">
                <a:solidFill>
                  <a:srgbClr val="800000"/>
                </a:solidFill>
                <a:latin typeface="Century Schoolbook" pitchFamily="18" charset="0"/>
              </a:rPr>
              <a:t>Гайнский</a:t>
            </a:r>
            <a:r>
              <a:rPr lang="ru-RU" sz="2000" dirty="0">
                <a:solidFill>
                  <a:srgbClr val="800000"/>
                </a:solidFill>
                <a:latin typeface="Century Schoolbook" pitchFamily="18" charset="0"/>
              </a:rPr>
              <a:t> район:</a:t>
            </a:r>
          </a:p>
          <a:p>
            <a:pPr>
              <a:buFont typeface="Century Schoolbook" pitchFamily="18" charset="0"/>
              <a:buChar char="―"/>
            </a:pPr>
            <a:r>
              <a:rPr lang="ru-RU" sz="170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Самкова</a:t>
            </a:r>
            <a:r>
              <a:rPr lang="ru-RU" sz="17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Ольга Вениаминовна, </a:t>
            </a:r>
            <a:r>
              <a:rPr lang="ru-RU" sz="17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учитель математики МБОУ «</a:t>
            </a:r>
            <a:r>
              <a:rPr lang="ru-RU" sz="17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Сергеевская</a:t>
            </a:r>
            <a:r>
              <a:rPr lang="ru-RU" sz="17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СОШ»;</a:t>
            </a:r>
          </a:p>
          <a:p>
            <a:pPr>
              <a:buFont typeface="Century Schoolbook" pitchFamily="18" charset="0"/>
              <a:buChar char="―"/>
            </a:pPr>
            <a:r>
              <a:rPr lang="ru-RU" sz="17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Андреева Нина Ивановна, </a:t>
            </a:r>
            <a:r>
              <a:rPr lang="ru-RU" sz="17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учитель истории МБОУ «</a:t>
            </a:r>
            <a:r>
              <a:rPr lang="ru-RU" sz="17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Гайнская</a:t>
            </a:r>
            <a:r>
              <a:rPr lang="ru-RU" sz="17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СОШ»;</a:t>
            </a:r>
          </a:p>
          <a:p>
            <a:pPr>
              <a:buFont typeface="Century Schoolbook" pitchFamily="18" charset="0"/>
              <a:buChar char="―"/>
            </a:pPr>
            <a:r>
              <a:rPr lang="ru-RU" sz="170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Тиунова</a:t>
            </a:r>
            <a:r>
              <a:rPr lang="ru-RU" sz="17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Людмила Владимировна, </a:t>
            </a:r>
            <a:r>
              <a:rPr lang="ru-RU" sz="17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учитель химии МБОУ «</a:t>
            </a:r>
            <a:r>
              <a:rPr lang="ru-RU" sz="17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Гайнская</a:t>
            </a:r>
            <a:r>
              <a:rPr lang="ru-RU" sz="17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СОШ»;</a:t>
            </a:r>
          </a:p>
          <a:p>
            <a:pPr>
              <a:buFont typeface="Century Schoolbook" pitchFamily="18" charset="0"/>
              <a:buChar char="―"/>
            </a:pPr>
            <a:r>
              <a:rPr lang="ru-RU" sz="17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Дружинина Наталья Михайловна, </a:t>
            </a:r>
            <a:r>
              <a:rPr lang="ru-RU" sz="17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учитель информатики МБОУ «</a:t>
            </a:r>
            <a:r>
              <a:rPr lang="ru-RU" sz="17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Гайнская</a:t>
            </a:r>
            <a:r>
              <a:rPr lang="ru-RU" sz="17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СОШ»;</a:t>
            </a:r>
          </a:p>
          <a:p>
            <a:pPr>
              <a:buFont typeface="Century Schoolbook" pitchFamily="18" charset="0"/>
              <a:buChar char="―"/>
            </a:pPr>
            <a:r>
              <a:rPr lang="ru-RU" sz="17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Фортуна Анна Николаевна, </a:t>
            </a:r>
            <a:r>
              <a:rPr lang="ru-RU" sz="17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директор, учитель русского языка и литературы МБОУ «</a:t>
            </a:r>
            <a:r>
              <a:rPr lang="ru-RU" sz="17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Гайнская</a:t>
            </a:r>
            <a:r>
              <a:rPr lang="ru-RU" sz="17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СОШ»;</a:t>
            </a:r>
          </a:p>
          <a:p>
            <a:pPr>
              <a:buFont typeface="Century Schoolbook" pitchFamily="18" charset="0"/>
              <a:buChar char="―"/>
            </a:pPr>
            <a:r>
              <a:rPr lang="ru-RU" sz="17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Щукина Светлана Викторовна, </a:t>
            </a:r>
            <a:r>
              <a:rPr lang="ru-RU" sz="17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учитель русского языка и литературы МБОУ «</a:t>
            </a:r>
            <a:r>
              <a:rPr lang="ru-RU" sz="17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Гайнская</a:t>
            </a:r>
            <a:r>
              <a:rPr lang="ru-RU" sz="17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СОШ»;</a:t>
            </a:r>
          </a:p>
          <a:p>
            <a:pPr>
              <a:buFont typeface="Century Schoolbook" pitchFamily="18" charset="0"/>
              <a:buChar char="―"/>
            </a:pPr>
            <a:r>
              <a:rPr lang="ru-RU" sz="170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Шалгинских</a:t>
            </a:r>
            <a:r>
              <a:rPr lang="ru-RU" sz="17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Елизавета Геннадьевна, </a:t>
            </a:r>
            <a:r>
              <a:rPr lang="ru-RU" sz="17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директор, учитель географии МБОУ «</a:t>
            </a:r>
            <a:r>
              <a:rPr lang="ru-RU" sz="17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Кебратская</a:t>
            </a:r>
            <a:r>
              <a:rPr lang="ru-RU" sz="17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СОШ»;</a:t>
            </a:r>
          </a:p>
          <a:p>
            <a:pPr>
              <a:buFont typeface="Century Schoolbook" pitchFamily="18" charset="0"/>
              <a:buChar char="―"/>
            </a:pPr>
            <a:r>
              <a:rPr lang="ru-RU" sz="17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Сальникова Ольга Васильевна, </a:t>
            </a:r>
            <a:r>
              <a:rPr lang="ru-RU" sz="17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учитель русского языка МБОУ «</a:t>
            </a:r>
            <a:r>
              <a:rPr lang="ru-RU" sz="17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Верхнестарицкая</a:t>
            </a:r>
            <a:r>
              <a:rPr lang="ru-RU" sz="17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СОШ»;</a:t>
            </a:r>
          </a:p>
          <a:p>
            <a:pPr>
              <a:buFont typeface="Century Schoolbook" pitchFamily="18" charset="0"/>
              <a:buChar char="―"/>
            </a:pPr>
            <a:r>
              <a:rPr lang="ru-RU" sz="170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Белогорлова</a:t>
            </a:r>
            <a:r>
              <a:rPr lang="ru-RU" sz="17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Елена Анатольевна, </a:t>
            </a:r>
            <a:r>
              <a:rPr lang="ru-RU" sz="17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директор, учитель биологии МБОУ «</a:t>
            </a:r>
            <a:r>
              <a:rPr lang="ru-RU" sz="17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Верхнестарицкая</a:t>
            </a:r>
            <a:r>
              <a:rPr lang="ru-RU" sz="17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entury Schoolbook" pitchFamily="18" charset="0"/>
              </a:rPr>
              <a:t> СОШ».</a:t>
            </a:r>
          </a:p>
          <a:p>
            <a:pPr>
              <a:buFont typeface="Century Schoolbook" pitchFamily="18" charset="0"/>
              <a:buChar char="―"/>
            </a:pPr>
            <a:endParaRPr lang="ru-RU" sz="1800" dirty="0" smtClean="0">
              <a:solidFill>
                <a:schemeClr val="accent4">
                  <a:lumMod val="90000"/>
                  <a:lumOff val="10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666" y="214290"/>
            <a:ext cx="8208334" cy="56356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/>
                <a:ea typeface="Times New Roman"/>
              </a:rPr>
              <a:t>Количество затрат в рамках ПРП «Новая школа»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(млн. </a:t>
            </a:r>
            <a:r>
              <a:rPr lang="ru-RU" dirty="0" smtClean="0">
                <a:latin typeface="Times New Roman"/>
                <a:ea typeface="Times New Roman"/>
              </a:rPr>
              <a:t>рублей)по годам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857232"/>
          <a:ext cx="8572560" cy="5786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1c19f8877e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0" y="2786058"/>
            <a:ext cx="6072198" cy="4071942"/>
          </a:xfrm>
          <a:prstGeom prst="rect">
            <a:avLst/>
          </a:prstGeom>
        </p:spPr>
      </p:pic>
      <p:pic>
        <p:nvPicPr>
          <p:cNvPr id="4" name="Picture 7" descr="globe 3"/>
          <p:cNvPicPr>
            <a:picLocks noChangeAspect="1" noChangeArrowheads="1"/>
          </p:cNvPicPr>
          <p:nvPr/>
        </p:nvPicPr>
        <p:blipFill>
          <a:blip r:embed="rId3">
            <a:lum contrast="-5000"/>
          </a:blip>
          <a:srcRect/>
          <a:stretch>
            <a:fillRect/>
          </a:stretch>
        </p:blipFill>
        <p:spPr bwMode="auto">
          <a:xfrm>
            <a:off x="214282" y="1714488"/>
            <a:ext cx="3792957" cy="51435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67292" y="2743199"/>
            <a:ext cx="76767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b="1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itchFamily="34" charset="0"/>
                <a:ea typeface="+mj-ea"/>
                <a:cs typeface="+mj-cs"/>
              </a:rPr>
              <a:t>С началом нового </a:t>
            </a:r>
            <a:br>
              <a:rPr lang="ru-RU" sz="6000" b="1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itchFamily="34" charset="0"/>
                <a:ea typeface="+mj-ea"/>
                <a:cs typeface="+mj-cs"/>
              </a:rPr>
            </a:br>
            <a:r>
              <a:rPr lang="ru-RU" sz="6000" b="1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katerina Velikaya Two" pitchFamily="66" charset="0"/>
                <a:ea typeface="+mj-ea"/>
                <a:cs typeface="+mj-cs"/>
              </a:rPr>
              <a:t>2013-2014</a:t>
            </a:r>
            <a:r>
              <a:rPr lang="ru-RU" sz="6000" b="1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itchFamily="34" charset="0"/>
                <a:ea typeface="+mj-ea"/>
                <a:cs typeface="+mj-cs"/>
              </a:rPr>
              <a:t> </a:t>
            </a:r>
            <a:br>
              <a:rPr lang="ru-RU" sz="6000" b="1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itchFamily="34" charset="0"/>
                <a:ea typeface="+mj-ea"/>
                <a:cs typeface="+mj-cs"/>
              </a:rPr>
            </a:br>
            <a:r>
              <a:rPr lang="ru-RU" sz="6000" b="1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zevir" pitchFamily="34" charset="0"/>
                <a:ea typeface="+mj-ea"/>
                <a:cs typeface="+mj-cs"/>
              </a:rPr>
              <a:t>учебного года</a:t>
            </a:r>
            <a:endParaRPr lang="ru-RU" sz="2800" dirty="0">
              <a:latin typeface="Elzevir" pitchFamily="34" charset="0"/>
            </a:endParaRPr>
          </a:p>
        </p:txBody>
      </p:sp>
      <p:pic>
        <p:nvPicPr>
          <p:cNvPr id="10" name="Рисунок 9" descr="Рисунок2.png"/>
          <p:cNvPicPr/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5665" y="0"/>
            <a:ext cx="8208335" cy="24348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2662" y="95697"/>
            <a:ext cx="5965585" cy="692131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Лицензирование ОУ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3917" y="1052622"/>
          <a:ext cx="4104167" cy="5709685"/>
        </p:xfrm>
        <a:graphic>
          <a:graphicData uri="http://schemas.openxmlformats.org/drawingml/2006/table">
            <a:tbl>
              <a:tblPr/>
              <a:tblGrid>
                <a:gridCol w="2626242"/>
                <a:gridCol w="1477925"/>
              </a:tblGrid>
              <a:tr h="7096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МОБУ «СОШ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№ 1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№ 035103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от 10 января 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бессрочная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641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МБОУ «СОШ№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2»</a:t>
                      </a: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№ 004894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от  23 декабря 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по 23 декабря  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41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МОБУ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«Гимназия  № 3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№ 025444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от 06 июля 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бессрочная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641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МОБУ«ООШ №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№ 038005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от  22 февраля 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бессрочная 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641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МБОУ «СОШ №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8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№ 048843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от 05 сентября 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бессрочная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9145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МБСКОУ «Начальная 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школа – детский сад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12»</a:t>
                      </a: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№  048876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от 14 </a:t>
                      </a:r>
                      <a:r>
                        <a:rPr lang="ru-RU" sz="1200" b="0" dirty="0" err="1" smtClean="0">
                          <a:latin typeface="Times New Roman"/>
                          <a:ea typeface="Times New Roman"/>
                        </a:rPr>
                        <a:t>ентября</a:t>
                      </a:r>
                      <a:r>
                        <a:rPr lang="ru-RU" sz="1200" b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2012  г.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бессрочная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641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МОБУ ДОД «Детско-юношеский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центр «Радуга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№ 0000071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 от 27 ноября 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бессрочная 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8798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МАОУ ДОД «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Детско-юношеская  спортивная школа»</a:t>
                      </a: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№ 048884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.21 сентября 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бессрочная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07442" y="1052623"/>
          <a:ext cx="4185684" cy="5728693"/>
        </p:xfrm>
        <a:graphic>
          <a:graphicData uri="http://schemas.openxmlformats.org/drawingml/2006/table">
            <a:tbl>
              <a:tblPr/>
              <a:tblGrid>
                <a:gridCol w="2835349"/>
                <a:gridCol w="1350335"/>
              </a:tblGrid>
              <a:tr h="609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МАОУ ДПО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«Информационно-методический центр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№ 038122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от 11 апреля 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бессрочная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609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МДОБУ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«Детский сад № 11 «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</a:rPr>
                        <a:t>Чебурашка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№ 004676 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от 04 октября 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по 04 октября 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09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МДОБУ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«Детский сад  № 14 «Светлячок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№ 038130 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 от 21 мая 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бессрочная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609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МБДОУ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«Детский сад № 16 «Ёлочка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№018477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от 16 мая 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бессрочная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696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МБДОУ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Центр развития ребенка -  детский сад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№ 17 «Солнышко»</a:t>
                      </a: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№ 004724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от 27 октября 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по 27 октября 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09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МДОБУ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Детский сад № 19 «Родничок»</a:t>
                      </a: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№ 035043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от 12 декабря 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бессрочная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609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МДОБУ 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«Детский сад № 22 «Берёзка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№ 038115 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от 16 апреля 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бессрочная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609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МБДОУ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Детский сад № 27 «Колокольчик»</a:t>
                      </a: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№ 004723 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от 27 октября 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по 27 октября 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09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МБДОУ «Детский сад № 28 «</a:t>
                      </a:r>
                      <a:r>
                        <a:rPr lang="ru-RU" sz="1600" b="1" dirty="0" err="1" smtClean="0">
                          <a:latin typeface="Times New Roman"/>
                          <a:ea typeface="Times New Roman"/>
                        </a:rPr>
                        <a:t>Алёнушка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» 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/>
                          <a:ea typeface="Times New Roman"/>
                        </a:rPr>
                        <a:t>№ 004722</a:t>
                      </a:r>
                      <a:endParaRPr lang="ru-RU" sz="12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/>
                          <a:ea typeface="Times New Roman"/>
                        </a:rPr>
                        <a:t>от 27 октября .</a:t>
                      </a:r>
                      <a:endParaRPr lang="ru-RU" sz="12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/>
                          <a:ea typeface="Times New Roman"/>
                        </a:rPr>
                        <a:t>по 27 октября 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15711" marR="15711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498" y="122238"/>
            <a:ext cx="6883278" cy="563562"/>
          </a:xfrm>
        </p:spPr>
        <p:txBody>
          <a:bodyPr/>
          <a:lstStyle/>
          <a:p>
            <a:r>
              <a:rPr lang="ru-RU" sz="2400" dirty="0" smtClean="0"/>
              <a:t>Численность обучающихся в школах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857232"/>
          <a:ext cx="8715436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2238"/>
            <a:ext cx="8286776" cy="563562"/>
          </a:xfrm>
        </p:spPr>
        <p:txBody>
          <a:bodyPr/>
          <a:lstStyle/>
          <a:p>
            <a:r>
              <a:rPr lang="ru-RU" sz="2400" dirty="0" smtClean="0"/>
              <a:t>Численности  воспитанников в ДОУ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857232"/>
          <a:ext cx="8715436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472518" cy="5635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Среднее годовое количество получателей пособия от 1,5 до 5 лет по реализации краевого проекта «Мамин выбор»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736"/>
          <a:ext cx="822960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715404" cy="563562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Общая численность педагогов ОУ </a:t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076325"/>
          <a:ext cx="8229600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152" y="122238"/>
            <a:ext cx="8048847" cy="563562"/>
          </a:xfrm>
        </p:spPr>
        <p:txBody>
          <a:bodyPr/>
          <a:lstStyle/>
          <a:p>
            <a:r>
              <a:rPr lang="ru-RU" sz="2400" dirty="0" smtClean="0"/>
              <a:t>Доля педагогов имеющих высшее образование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77852965"/>
              </p:ext>
            </p:extLst>
          </p:nvPr>
        </p:nvGraphicFramePr>
        <p:xfrm>
          <a:off x="0" y="785795"/>
          <a:ext cx="8858280" cy="6072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1430</Words>
  <Application>Microsoft Office PowerPoint</Application>
  <PresentationFormat>Экран (4:3)</PresentationFormat>
  <Paragraphs>312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Сеть образовательных учреждений г. Кудымкара</vt:lpstr>
      <vt:lpstr>Количество затрат в рамках ПРП «Новая школа» (млн. рублей)по годам</vt:lpstr>
      <vt:lpstr>Лицензирование ОУ</vt:lpstr>
      <vt:lpstr>Численность обучающихся в школах</vt:lpstr>
      <vt:lpstr>Численности  воспитанников в ДОУ</vt:lpstr>
      <vt:lpstr>Среднее годовое количество получателей пособия от 1,5 до 5 лет по реализации краевого проекта «Мамин выбор»</vt:lpstr>
      <vt:lpstr>Общая численность педагогов ОУ  </vt:lpstr>
      <vt:lpstr>Доля педагогов имеющих высшее образование</vt:lpstr>
      <vt:lpstr>Доля молодых специалистов</vt:lpstr>
      <vt:lpstr>Доля педагогов со стажем более 25 лет</vt:lpstr>
      <vt:lpstr>Рейтинг территорий по зарплате учителя за I полугодие 2012 года</vt:lpstr>
      <vt:lpstr>Уровень квалификации педагогических работников</vt:lpstr>
      <vt:lpstr>Уровень профессиональной квалификации руководителей ОУ </vt:lpstr>
      <vt:lpstr>Доля детей обучающихся в общеобразовательных учреждениях Пермского края</vt:lpstr>
      <vt:lpstr>Национальное образование</vt:lpstr>
      <vt:lpstr>Средний балл по результатам ЕРТ 4 классов</vt:lpstr>
      <vt:lpstr>Средний балл по результатам ГИА в 9 классах</vt:lpstr>
      <vt:lpstr>Средний балл по результатам ЕГЭ</vt:lpstr>
      <vt:lpstr>Динамика результатов ЕГЭ по всем предметам по районам</vt:lpstr>
      <vt:lpstr>Количество обучающихся набравших по результатам ЕГЭ 225 баллов и более</vt:lpstr>
      <vt:lpstr>Учащиеся набравшие 100 баллов по ЕГЭ</vt:lpstr>
      <vt:lpstr>Руководители и педагоги достигшие значительных результатов в образовательной деятельности за 2011-2012 учебный год</vt:lpstr>
      <vt:lpstr>Руководители и педагоги достигшие значительных результатов в образовательной деятельности за 2011-2012 учебный год</vt:lpstr>
      <vt:lpstr>Руководители и педагоги достигшие значительных результатов в образовательной деятельности за 2011-2012 учебный год</vt:lpstr>
      <vt:lpstr>Руководители и педагоги достигшие значительных результатов в образовательной деятельности за 2011-2012 учебный год</vt:lpstr>
      <vt:lpstr>Руководители и педагоги достигшие значительных результатов в образовательной деятельности за 2011-2012 учебный год</vt:lpstr>
      <vt:lpstr>Руководители и педагоги достигшие значительных результатов в образовательной деятельности за 2011-2012 учебный год</vt:lpstr>
      <vt:lpstr>Руководители и педагоги достигшие значительных результатов в образовательной деятельности за 2011-2012 учебный год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modina</cp:lastModifiedBy>
  <cp:revision>68</cp:revision>
  <dcterms:created xsi:type="dcterms:W3CDTF">2010-06-18T09:27:04Z</dcterms:created>
  <dcterms:modified xsi:type="dcterms:W3CDTF">2013-08-22T12:04:07Z</dcterms:modified>
</cp:coreProperties>
</file>